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89" r:id="rId2"/>
    <p:sldId id="293" r:id="rId3"/>
    <p:sldId id="294" r:id="rId4"/>
    <p:sldId id="343" r:id="rId5"/>
    <p:sldId id="344" r:id="rId6"/>
    <p:sldId id="345" r:id="rId7"/>
    <p:sldId id="347" r:id="rId8"/>
    <p:sldId id="348" r:id="rId9"/>
    <p:sldId id="350" r:id="rId10"/>
    <p:sldId id="338" r:id="rId11"/>
    <p:sldId id="362" r:id="rId12"/>
    <p:sldId id="363" r:id="rId13"/>
    <p:sldId id="351" r:id="rId14"/>
    <p:sldId id="316" r:id="rId15"/>
    <p:sldId id="315" r:id="rId16"/>
    <p:sldId id="319" r:id="rId17"/>
    <p:sldId id="317" r:id="rId18"/>
    <p:sldId id="301" r:id="rId19"/>
    <p:sldId id="341" r:id="rId20"/>
    <p:sldId id="324" r:id="rId21"/>
    <p:sldId id="323" r:id="rId22"/>
    <p:sldId id="302" r:id="rId23"/>
    <p:sldId id="303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4" r:id="rId43"/>
    <p:sldId id="339" r:id="rId44"/>
    <p:sldId id="309" r:id="rId45"/>
    <p:sldId id="310" r:id="rId46"/>
    <p:sldId id="335" r:id="rId47"/>
    <p:sldId id="342" r:id="rId48"/>
    <p:sldId id="336" r:id="rId49"/>
    <p:sldId id="337" r:id="rId50"/>
    <p:sldId id="340" r:id="rId51"/>
    <p:sldId id="311" r:id="rId52"/>
    <p:sldId id="313" r:id="rId53"/>
    <p:sldId id="365" r:id="rId54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92A"/>
    <a:srgbClr val="32261A"/>
    <a:srgbClr val="F5D312"/>
    <a:srgbClr val="F04E52"/>
    <a:srgbClr val="C2D8D7"/>
    <a:srgbClr val="EF4E52"/>
    <a:srgbClr val="857362"/>
    <a:srgbClr val="FFFFFF"/>
    <a:srgbClr val="E1DAD5"/>
    <a:srgbClr val="CB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80627" autoAdjust="0"/>
  </p:normalViewPr>
  <p:slideViewPr>
    <p:cSldViewPr>
      <p:cViewPr>
        <p:scale>
          <a:sx n="100" d="100"/>
          <a:sy n="100" d="100"/>
        </p:scale>
        <p:origin x="-28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16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747384" y="9681807"/>
            <a:ext cx="1230523" cy="24641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/>
            </a:lvl1pPr>
          </a:lstStyle>
          <a:p>
            <a:pPr algn="ctr"/>
            <a:r>
              <a:rPr lang="nb-NO" dirty="0" smtClean="0"/>
              <a:t>24.01.2008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681568"/>
            <a:ext cx="2747385" cy="2449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907" y="9681568"/>
            <a:ext cx="2818195" cy="2449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3A437-328C-43A6-8CE2-506A70845D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41596" y="155095"/>
            <a:ext cx="6514484" cy="468833"/>
          </a:xfrm>
          <a:prstGeom prst="rect">
            <a:avLst/>
          </a:prstGeom>
          <a:solidFill>
            <a:srgbClr val="000000"/>
          </a:solidFill>
          <a:ln w="9525">
            <a:solidFill>
              <a:srgbClr val="1F35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GB" b="1"/>
          </a:p>
        </p:txBody>
      </p:sp>
      <p:pic>
        <p:nvPicPr>
          <p:cNvPr id="7" name="Picture 3" descr=" Logo1.jpg                                                      0007AA60 AndresMac                      C163723E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285" y="232660"/>
            <a:ext cx="1147107" cy="293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7717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747385" y="9642163"/>
            <a:ext cx="1266714" cy="286062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1200"/>
            </a:lvl1pPr>
          </a:lstStyle>
          <a:p>
            <a:r>
              <a:rPr lang="nb-NO" dirty="0" smtClean="0"/>
              <a:t>24.01.2008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642163"/>
            <a:ext cx="2747385" cy="2843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099" y="9642163"/>
            <a:ext cx="2783577" cy="286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/>
            </a:lvl1pPr>
          </a:lstStyle>
          <a:p>
            <a:fld id="{7540188E-59D8-4490-87F6-6780CD1743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141596" y="155095"/>
            <a:ext cx="6514484" cy="468833"/>
          </a:xfrm>
          <a:prstGeom prst="rect">
            <a:avLst/>
          </a:prstGeom>
          <a:solidFill>
            <a:srgbClr val="000000"/>
          </a:solidFill>
          <a:ln w="9525">
            <a:solidFill>
              <a:srgbClr val="1F35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endParaRPr lang="en-GB" b="1"/>
          </a:p>
        </p:txBody>
      </p:sp>
      <p:pic>
        <p:nvPicPr>
          <p:cNvPr id="15" name="Picture 3" descr=" Logo1.jpg                                                      0007AA60 AndresMac                      C163723E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285" y="232660"/>
            <a:ext cx="1147107" cy="293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207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ctr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ctr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ctr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ctr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ctr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tester </a:t>
            </a:r>
            <a:r>
              <a:rPr lang="en-US" dirty="0" err="1" smtClean="0"/>
              <a:t>bryter</a:t>
            </a:r>
            <a:r>
              <a:rPr lang="en-US" dirty="0" smtClean="0"/>
              <a:t> </a:t>
            </a:r>
            <a:r>
              <a:rPr lang="en-US" dirty="0" err="1" smtClean="0"/>
              <a:t>uten</a:t>
            </a:r>
            <a:r>
              <a:rPr lang="en-US" dirty="0" smtClean="0"/>
              <a:t> </a:t>
            </a:r>
            <a:r>
              <a:rPr lang="en-US" dirty="0" err="1" smtClean="0"/>
              <a:t>endringer</a:t>
            </a:r>
            <a:r>
              <a:rPr lang="en-US" dirty="0" smtClean="0"/>
              <a:t> -&gt; timing </a:t>
            </a:r>
            <a:r>
              <a:rPr lang="en-US" dirty="0" err="1" smtClean="0"/>
              <a:t>problematikk</a:t>
            </a:r>
            <a:endParaRPr lang="en-US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188E-59D8-4490-87F6-6780CD17432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0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188E-59D8-4490-87F6-6780CD174326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verdikjeder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kanskje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med use cases</a:t>
            </a:r>
          </a:p>
          <a:p>
            <a:r>
              <a:rPr lang="en-US" dirty="0" err="1" smtClean="0"/>
              <a:t>ta</a:t>
            </a:r>
            <a:r>
              <a:rPr lang="en-US" dirty="0" smtClean="0"/>
              <a:t> med </a:t>
            </a:r>
            <a:r>
              <a:rPr lang="en-US" dirty="0" err="1" smtClean="0"/>
              <a:t>sideobjekt</a:t>
            </a:r>
            <a:r>
              <a:rPr lang="en-US" dirty="0" smtClean="0"/>
              <a:t> </a:t>
            </a:r>
            <a:r>
              <a:rPr lang="en-US" dirty="0" err="1" smtClean="0"/>
              <a:t>figur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188E-59D8-4490-87F6-6780CD174326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verdikjeder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kanskje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med use cases</a:t>
            </a:r>
          </a:p>
          <a:p>
            <a:r>
              <a:rPr lang="en-US" dirty="0" err="1" smtClean="0"/>
              <a:t>ta</a:t>
            </a:r>
            <a:r>
              <a:rPr lang="en-US" dirty="0" smtClean="0"/>
              <a:t> med </a:t>
            </a:r>
            <a:r>
              <a:rPr lang="en-US" dirty="0" err="1" smtClean="0"/>
              <a:t>sideobjekt</a:t>
            </a:r>
            <a:r>
              <a:rPr lang="en-US" dirty="0" smtClean="0"/>
              <a:t> </a:t>
            </a:r>
            <a:r>
              <a:rPr lang="en-US" dirty="0" err="1" smtClean="0"/>
              <a:t>figur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188E-59D8-4490-87F6-6780CD174326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verdikjeder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kanskje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med use cases</a:t>
            </a:r>
          </a:p>
          <a:p>
            <a:r>
              <a:rPr lang="en-US" dirty="0" err="1" smtClean="0"/>
              <a:t>ta</a:t>
            </a:r>
            <a:r>
              <a:rPr lang="en-US" dirty="0" smtClean="0"/>
              <a:t> med </a:t>
            </a:r>
            <a:r>
              <a:rPr lang="en-US" dirty="0" err="1" smtClean="0"/>
              <a:t>sideobjekt</a:t>
            </a:r>
            <a:r>
              <a:rPr lang="en-US" dirty="0" smtClean="0"/>
              <a:t> </a:t>
            </a:r>
            <a:r>
              <a:rPr lang="en-US" dirty="0" err="1" smtClean="0"/>
              <a:t>figur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188E-59D8-4490-87F6-6780CD174326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Lettlest kode</a:t>
            </a:r>
          </a:p>
          <a:p>
            <a:r>
              <a:rPr lang="nb-NO" dirty="0" smtClean="0"/>
              <a:t>3 tester</a:t>
            </a:r>
          </a:p>
          <a:p>
            <a:r>
              <a:rPr lang="nb-NO" dirty="0" smtClean="0"/>
              <a:t>Vis </a:t>
            </a:r>
            <a:r>
              <a:rPr lang="nb-NO" dirty="0" err="1" smtClean="0"/>
              <a:t>add</a:t>
            </a:r>
            <a:r>
              <a:rPr lang="nb-NO" dirty="0" smtClean="0"/>
              <a:t> test</a:t>
            </a:r>
          </a:p>
          <a:p>
            <a:r>
              <a:rPr lang="nb-NO" dirty="0" smtClean="0"/>
              <a:t>Vis sideobjekter -&gt; </a:t>
            </a:r>
            <a:r>
              <a:rPr lang="nb-NO" dirty="0" err="1" smtClean="0"/>
              <a:t>addEvent</a:t>
            </a:r>
            <a:endParaRPr lang="nb-NO" dirty="0" smtClean="0"/>
          </a:p>
          <a:p>
            <a:r>
              <a:rPr lang="nb-NO" dirty="0" smtClean="0"/>
              <a:t>Realtime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browser</a:t>
            </a:r>
            <a:r>
              <a:rPr lang="nb-NO" baseline="0" dirty="0" smtClean="0"/>
              <a:t>-interaksjon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188E-59D8-4490-87F6-6780CD17432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9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Lettlest kode</a:t>
            </a:r>
          </a:p>
          <a:p>
            <a:r>
              <a:rPr lang="nb-NO" dirty="0" smtClean="0"/>
              <a:t>3 tester</a:t>
            </a:r>
          </a:p>
          <a:p>
            <a:r>
              <a:rPr lang="nb-NO" dirty="0" smtClean="0"/>
              <a:t>Vis </a:t>
            </a:r>
            <a:r>
              <a:rPr lang="nb-NO" dirty="0" err="1" smtClean="0"/>
              <a:t>add</a:t>
            </a:r>
            <a:r>
              <a:rPr lang="nb-NO" dirty="0" smtClean="0"/>
              <a:t> test</a:t>
            </a:r>
          </a:p>
          <a:p>
            <a:r>
              <a:rPr lang="nb-NO" dirty="0" smtClean="0"/>
              <a:t>Vis sideobjekter -&gt; </a:t>
            </a:r>
            <a:r>
              <a:rPr lang="nb-NO" dirty="0" err="1" smtClean="0"/>
              <a:t>addEvent</a:t>
            </a:r>
            <a:endParaRPr lang="nb-NO" dirty="0" smtClean="0"/>
          </a:p>
          <a:p>
            <a:r>
              <a:rPr lang="nb-NO" dirty="0" smtClean="0"/>
              <a:t>Realtime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browser</a:t>
            </a:r>
            <a:r>
              <a:rPr lang="nb-NO" baseline="0" dirty="0" smtClean="0"/>
              <a:t>-interaksjon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188E-59D8-4490-87F6-6780CD17432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99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Grinder is excellent for running </a:t>
            </a:r>
            <a:r>
              <a:rPr lang="en-US" dirty="0" err="1" smtClean="0"/>
              <a:t>loadtests</a:t>
            </a:r>
            <a:endParaRPr lang="en-US" dirty="0" smtClean="0"/>
          </a:p>
          <a:p>
            <a:r>
              <a:rPr lang="en-US" dirty="0" err="1" smtClean="0"/>
              <a:t>WebDriver</a:t>
            </a:r>
            <a:r>
              <a:rPr lang="en-US" dirty="0" smtClean="0"/>
              <a:t> is a great tool for advanced web testing</a:t>
            </a:r>
          </a:p>
          <a:p>
            <a:r>
              <a:rPr lang="en-US" dirty="0" smtClean="0"/>
              <a:t>Both </a:t>
            </a:r>
            <a:r>
              <a:rPr lang="en-US" dirty="0" err="1" smtClean="0"/>
              <a:t>Webdriver</a:t>
            </a:r>
            <a:r>
              <a:rPr lang="en-US" dirty="0" smtClean="0"/>
              <a:t> and Grinder runs on the JVM</a:t>
            </a:r>
          </a:p>
          <a:p>
            <a:r>
              <a:rPr lang="en-US" dirty="0" smtClean="0"/>
              <a:t>Can be used with </a:t>
            </a:r>
            <a:r>
              <a:rPr lang="en-US" dirty="0" err="1" smtClean="0"/>
              <a:t>exsisting</a:t>
            </a:r>
            <a:r>
              <a:rPr lang="en-US" dirty="0" smtClean="0"/>
              <a:t> tools like maven, </a:t>
            </a:r>
            <a:r>
              <a:rPr lang="en-US" dirty="0" err="1" smtClean="0"/>
              <a:t>jenkins</a:t>
            </a:r>
            <a:r>
              <a:rPr lang="en-US" dirty="0" smtClean="0"/>
              <a:t>, etc. </a:t>
            </a:r>
          </a:p>
          <a:p>
            <a:r>
              <a:rPr lang="en-US" dirty="0" smtClean="0"/>
              <a:t>Can be maintained by the developers like other parts of the code base</a:t>
            </a:r>
          </a:p>
          <a:p>
            <a:r>
              <a:rPr lang="en-US" dirty="0" smtClean="0"/>
              <a:t>... and can be used by testers when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188E-59D8-4490-87F6-6780CD17432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32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Alle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kjenner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Hudson</a:t>
            </a:r>
            <a:endParaRPr lang="en-US" dirty="0" smtClean="0"/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Vis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config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:</a:t>
            </a:r>
            <a:endParaRPr lang="en-US" dirty="0" smtClean="0"/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mvn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goal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og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sti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til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grinder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fil</a:t>
            </a:r>
            <a:endParaRPr lang="en-US" dirty="0" smtClean="0"/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vis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overordnet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trendbilde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:</a:t>
            </a:r>
            <a:endParaRPr lang="en-US" dirty="0" smtClean="0"/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gjennomsnittlig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tid</a:t>
            </a:r>
            <a:endParaRPr lang="en-US" dirty="0" smtClean="0"/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standard deviation</a:t>
            </a:r>
            <a:endParaRPr lang="en-US" dirty="0" smtClean="0"/>
          </a:p>
          <a:p>
            <a:pPr algn="l">
              <a:lnSpc>
                <a:spcPct val="95000"/>
              </a:lnSpc>
              <a:spcBef>
                <a:spcPct val="0"/>
              </a:spcBef>
            </a:pP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antall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tester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og</a:t>
            </a: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Arial" charset="0"/>
              </a:rPr>
              <a:t>feil</a:t>
            </a:r>
            <a:endParaRPr lang="en-US" sz="1200" dirty="0" smtClean="0">
              <a:solidFill>
                <a:srgbClr val="000000"/>
              </a:solidFill>
              <a:latin typeface="Arial" charset="0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188E-59D8-4490-87F6-6780CD174326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3466" y="2552689"/>
            <a:ext cx="8617068" cy="1241442"/>
          </a:xfrm>
          <a:noFill/>
        </p:spPr>
        <p:txBody>
          <a:bodyPr lIns="216000" anchor="b" anchorCtr="0">
            <a:no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 dirty="0" smtClean="0"/>
              <a:t>&lt;</a:t>
            </a:r>
            <a:r>
              <a:rPr lang="en-US" noProof="0" dirty="0" err="1" smtClean="0"/>
              <a:t>Tittel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på</a:t>
            </a:r>
            <a:r>
              <a:rPr lang="en-US" noProof="0" dirty="0" smtClean="0"/>
              <a:t> </a:t>
            </a:r>
            <a:r>
              <a:rPr lang="en-US" noProof="0" dirty="0" err="1" smtClean="0"/>
              <a:t>presentasjonen</a:t>
            </a:r>
            <a:r>
              <a:rPr lang="en-US" noProof="0" dirty="0" smtClean="0"/>
              <a:t>&gt;</a:t>
            </a:r>
            <a:endParaRPr lang="nb-NO" noProof="0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63466" y="4524389"/>
            <a:ext cx="8593197" cy="620721"/>
          </a:xfrm>
        </p:spPr>
        <p:txBody>
          <a:bodyPr lIns="216000" anchor="ctr">
            <a:noAutofit/>
          </a:bodyPr>
          <a:lstStyle>
            <a:lvl1pPr>
              <a:lnSpc>
                <a:spcPct val="100000"/>
              </a:lnSpc>
              <a:buNone/>
              <a:defRPr sz="2800">
                <a:solidFill>
                  <a:srgbClr val="847363"/>
                </a:solidFill>
                <a:latin typeface="Georgia" pitchFamily="18" charset="0"/>
              </a:defRPr>
            </a:lvl1pPr>
            <a:lvl2pPr marL="0" indent="0">
              <a:spcBef>
                <a:spcPts val="2000"/>
              </a:spcBef>
              <a:buNone/>
              <a:defRPr sz="1400">
                <a:solidFill>
                  <a:srgbClr val="847363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nb-NO" noProof="0" dirty="0" smtClean="0"/>
              <a:t>&lt;Undertittel&gt;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63466" y="5181624"/>
            <a:ext cx="8617068" cy="474669"/>
          </a:xfrm>
        </p:spPr>
        <p:txBody>
          <a:bodyPr lIns="216000" anchor="ctr">
            <a:noAutofit/>
          </a:bodyPr>
          <a:lstStyle>
            <a:lvl1pPr>
              <a:lnSpc>
                <a:spcPct val="100000"/>
              </a:lnSpc>
              <a:buNone/>
              <a:defRPr sz="2000">
                <a:solidFill>
                  <a:srgbClr val="847363"/>
                </a:solidFill>
                <a:latin typeface="Georgia" pitchFamily="18" charset="0"/>
              </a:defRPr>
            </a:lvl1pPr>
            <a:lvl2pPr marL="0" indent="0">
              <a:spcBef>
                <a:spcPts val="2000"/>
              </a:spcBef>
              <a:buNone/>
              <a:defRPr sz="1400">
                <a:solidFill>
                  <a:srgbClr val="847363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nb-NO" noProof="0" dirty="0" smtClean="0"/>
              <a:t>&lt;Dato og/eller anledning&gt;</a:t>
            </a:r>
          </a:p>
        </p:txBody>
      </p:sp>
      <p:pic>
        <p:nvPicPr>
          <p:cNvPr id="8" name="Picture 7" descr="strukt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4416" y="214269"/>
            <a:ext cx="8640000" cy="2289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312021" y="4141800"/>
            <a:ext cx="8496000" cy="158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PPT_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2000" y="6094449"/>
            <a:ext cx="8640000" cy="5529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Tittel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8825" y="1274733"/>
            <a:ext cx="2808000" cy="487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Nivå 1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69391" y="1274732"/>
            <a:ext cx="2808000" cy="487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Nivå 1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860" y="6492875"/>
            <a:ext cx="4322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nb-NO" smtClean="0"/>
              <a:t>Bunntekst -- Endres i toppmenyen: ”Insert” -&gt; ”Header &amp; Footer” (Velg ”Apply to all”)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2035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 smtClean="0"/>
              <a:t>Side </a:t>
            </a:r>
            <a:fld id="{0C342036-F52B-48FD-A090-765F7E4C88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890" y="6224049"/>
            <a:ext cx="8640000" cy="2143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&lt;</a:t>
            </a:r>
            <a:r>
              <a:rPr lang="en-US" dirty="0" err="1" smtClean="0"/>
              <a:t>Fotnote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6079957" y="1274732"/>
            <a:ext cx="2808000" cy="487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Nivå 1 </a:t>
            </a:r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(brune seksjo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Tittel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98280" y="1712886"/>
            <a:ext cx="2747440" cy="4418075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None/>
              <a:defRPr sz="1600" baseline="0"/>
            </a:lvl1pPr>
            <a:lvl2pPr>
              <a:defRPr sz="1400"/>
            </a:lvl2pPr>
            <a:lvl3pPr>
              <a:buNone/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Første punkt (</a:t>
            </a:r>
            <a:r>
              <a:rPr lang="nb-NO" noProof="0" dirty="0" err="1" smtClean="0"/>
              <a:t>bullet</a:t>
            </a:r>
            <a:r>
              <a:rPr lang="nb-NO" noProof="0" dirty="0" smtClean="0"/>
              <a:t> ikke nødvendig)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860" y="6492875"/>
            <a:ext cx="4322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nb-NO" smtClean="0"/>
              <a:t>Bunntekst -- Endres i toppmenyen: ”Insert” -&gt; ”Header &amp; Footer” (Velg ”Apply to all”)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2035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 smtClean="0"/>
              <a:t>Side </a:t>
            </a:r>
            <a:fld id="{0C342036-F52B-48FD-A090-765F7E4C88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890" y="6224049"/>
            <a:ext cx="8640000" cy="2143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&lt;</a:t>
            </a:r>
            <a:r>
              <a:rPr lang="en-US" dirty="0" err="1" smtClean="0"/>
              <a:t>Fotnote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5" hasCustomPrompt="1"/>
          </p:nvPr>
        </p:nvSpPr>
        <p:spPr>
          <a:xfrm>
            <a:off x="3198280" y="1274732"/>
            <a:ext cx="2747440" cy="360000"/>
          </a:xfrm>
          <a:solidFill>
            <a:schemeClr val="accent1"/>
          </a:solidFill>
        </p:spPr>
        <p:txBody>
          <a:bodyPr tIns="36000" bIns="36000" anchor="ctr" anchorCtr="0"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8" hasCustomPrompt="1"/>
          </p:nvPr>
        </p:nvSpPr>
        <p:spPr>
          <a:xfrm>
            <a:off x="254501" y="1712886"/>
            <a:ext cx="2747440" cy="4418075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None/>
              <a:defRPr sz="1600" baseline="0"/>
            </a:lvl1pPr>
            <a:lvl2pPr>
              <a:defRPr sz="1400"/>
            </a:lvl2pPr>
            <a:lvl3pPr>
              <a:buNone/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Første punkt (</a:t>
            </a:r>
            <a:r>
              <a:rPr lang="nb-NO" noProof="0" dirty="0" err="1" smtClean="0"/>
              <a:t>bullet</a:t>
            </a:r>
            <a:r>
              <a:rPr lang="nb-NO" noProof="0" dirty="0" smtClean="0"/>
              <a:t> ikke nødvendig)</a:t>
            </a:r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254501" y="1274732"/>
            <a:ext cx="2747440" cy="360000"/>
          </a:xfrm>
          <a:solidFill>
            <a:schemeClr val="accent1"/>
          </a:solidFill>
        </p:spPr>
        <p:txBody>
          <a:bodyPr tIns="36000" bIns="36000" anchor="ctr" anchorCtr="0"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6132441" y="1712886"/>
            <a:ext cx="2747440" cy="4418075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None/>
              <a:defRPr sz="1600" baseline="0"/>
            </a:lvl1pPr>
            <a:lvl2pPr>
              <a:defRPr sz="1400"/>
            </a:lvl2pPr>
            <a:lvl3pPr>
              <a:buNone/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Første punkt (</a:t>
            </a:r>
            <a:r>
              <a:rPr lang="nb-NO" noProof="0" dirty="0" err="1" smtClean="0"/>
              <a:t>bullet</a:t>
            </a:r>
            <a:r>
              <a:rPr lang="nb-NO" noProof="0" dirty="0" smtClean="0"/>
              <a:t> ikke nødvendig)</a:t>
            </a:r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6132441" y="1274732"/>
            <a:ext cx="2747440" cy="360000"/>
          </a:xfrm>
          <a:solidFill>
            <a:schemeClr val="accent1"/>
          </a:solidFill>
        </p:spPr>
        <p:txBody>
          <a:bodyPr tIns="36000" bIns="36000" anchor="ctr" anchorCtr="0"/>
          <a:lstStyle>
            <a:lvl1pPr>
              <a:lnSpc>
                <a:spcPct val="100000"/>
              </a:lnSpc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&lt;Tittel&gt;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 seksj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Tittel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8825" y="1274733"/>
            <a:ext cx="2808000" cy="241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Nivå 1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69391" y="1274732"/>
            <a:ext cx="2808000" cy="241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Nivå 1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860" y="6492875"/>
            <a:ext cx="4322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nb-NO" smtClean="0"/>
              <a:t>Bunntekst -- Endres i toppmenyen: ”Insert” -&gt; ”Header &amp; Footer” (Velg ”Apply to all”)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2035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 smtClean="0"/>
              <a:t>Side </a:t>
            </a:r>
            <a:fld id="{0C342036-F52B-48FD-A090-765F7E4C88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890" y="6224049"/>
            <a:ext cx="8640000" cy="2143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&lt;</a:t>
            </a:r>
            <a:r>
              <a:rPr lang="en-US" dirty="0" err="1" smtClean="0"/>
              <a:t>Fotnote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6079957" y="1274732"/>
            <a:ext cx="2808000" cy="241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Nivå 1 </a:t>
            </a:r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258825" y="3757618"/>
            <a:ext cx="2808000" cy="241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Nivå 1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3169391" y="3757617"/>
            <a:ext cx="2808000" cy="241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Nivå 1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6079957" y="3757617"/>
            <a:ext cx="2808000" cy="241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Nivå 1 </a:t>
            </a:r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gepa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249234" y="1267074"/>
          <a:ext cx="8643940" cy="4788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187"/>
                <a:gridCol w="839799"/>
                <a:gridCol w="3286170"/>
                <a:gridCol w="3225784"/>
              </a:tblGrid>
              <a:tr h="30001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Fargekode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Farge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Vekting (veiledende)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Kommentar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 255, 255, 255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Hvit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b="1" dirty="0" smtClean="0">
                          <a:latin typeface="Georgia" pitchFamily="18" charset="0"/>
                        </a:rPr>
                        <a:t>Hovedfarge.</a:t>
                      </a:r>
                      <a:r>
                        <a:rPr lang="nb-NO" sz="1000" dirty="0" smtClean="0">
                          <a:latin typeface="Georgia" pitchFamily="18" charset="0"/>
                        </a:rPr>
                        <a:t> Sikrer at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foilene i størst mulig grad er oversiktlig og luftige. 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0, 0, 0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Sort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b="1" dirty="0" smtClean="0">
                          <a:latin typeface="Georgia" pitchFamily="18" charset="0"/>
                        </a:rPr>
                        <a:t>Fontfarge</a:t>
                      </a:r>
                      <a:r>
                        <a:rPr lang="nb-NO" sz="1000" b="1" baseline="0" dirty="0" smtClean="0">
                          <a:latin typeface="Georgia" pitchFamily="18" charset="0"/>
                        </a:rPr>
                        <a:t> (tekstfarge).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Sikrer høy kontrast og god lesbarhet.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50, 38, 26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Mørk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b</a:t>
                      </a:r>
                      <a:r>
                        <a:rPr lang="nb-NO" sz="1000" dirty="0" smtClean="0">
                          <a:latin typeface="Georgia" pitchFamily="18" charset="0"/>
                        </a:rPr>
                        <a:t>run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b="1" dirty="0" smtClean="0">
                          <a:latin typeface="Georgia" pitchFamily="18" charset="0"/>
                        </a:rPr>
                        <a:t>Identitetsfarge.</a:t>
                      </a:r>
                      <a:r>
                        <a:rPr lang="nb-NO" sz="1000" dirty="0" smtClean="0">
                          <a:latin typeface="Georgia" pitchFamily="18" charset="0"/>
                        </a:rPr>
                        <a:t> Brukes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i illustrasjoner og modeller som alternativ til sort.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133, 115, 98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Brun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b="1" dirty="0" smtClean="0">
                          <a:latin typeface="Georgia" pitchFamily="18" charset="0"/>
                        </a:rPr>
                        <a:t>Identitetsfarge.</a:t>
                      </a:r>
                      <a:r>
                        <a:rPr lang="nb-NO" sz="1000" dirty="0" smtClean="0">
                          <a:latin typeface="Georgia" pitchFamily="18" charset="0"/>
                        </a:rPr>
                        <a:t> Brukes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som overskrift til foiler og i illustrasjoner og modeller etc.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203, 192, 183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Lys brun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b="1" dirty="0" smtClean="0">
                          <a:latin typeface="Georgia" pitchFamily="18" charset="0"/>
                        </a:rPr>
                        <a:t>Identitetsfarge.</a:t>
                      </a:r>
                      <a:r>
                        <a:rPr lang="nb-NO" sz="1000" dirty="0" smtClean="0">
                          <a:latin typeface="Georgia" pitchFamily="18" charset="0"/>
                        </a:rPr>
                        <a:t> Brukes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i illustrasjoner og modeller etc.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16, 100, 112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Mørk blå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b="1" dirty="0" smtClean="0">
                          <a:latin typeface="Georgia" pitchFamily="18" charset="0"/>
                        </a:rPr>
                        <a:t>Støttefarge.</a:t>
                      </a:r>
                      <a:r>
                        <a:rPr lang="nb-NO" sz="1000" b="1" baseline="0" dirty="0" smtClean="0">
                          <a:latin typeface="Georgia" pitchFamily="18" charset="0"/>
                        </a:rPr>
                        <a:t> </a:t>
                      </a:r>
                      <a:r>
                        <a:rPr lang="nb-NO" sz="1000" dirty="0" smtClean="0">
                          <a:latin typeface="Georgia" pitchFamily="18" charset="0"/>
                        </a:rPr>
                        <a:t>Brukes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forsiktig i illustrasjoner og modeller etc.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130, 174, 182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Blå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b="1" dirty="0" smtClean="0">
                          <a:latin typeface="Georgia" pitchFamily="18" charset="0"/>
                        </a:rPr>
                        <a:t>Identitetsfarge.</a:t>
                      </a:r>
                      <a:r>
                        <a:rPr lang="nb-NO" sz="1000" dirty="0" smtClean="0">
                          <a:latin typeface="Georgia" pitchFamily="18" charset="0"/>
                        </a:rPr>
                        <a:t> Brukes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i illustrasjoner og modeller etc.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162, 199, 202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err="1" smtClean="0">
                          <a:latin typeface="Georgia" pitchFamily="18" charset="0"/>
                        </a:rPr>
                        <a:t>Mellomblå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b="1" dirty="0" smtClean="0">
                          <a:latin typeface="Georgia" pitchFamily="18" charset="0"/>
                        </a:rPr>
                        <a:t>Støttefarge.</a:t>
                      </a:r>
                      <a:r>
                        <a:rPr lang="nb-NO" sz="1000" b="1" baseline="0" dirty="0" smtClean="0">
                          <a:latin typeface="Georgia" pitchFamily="18" charset="0"/>
                        </a:rPr>
                        <a:t> </a:t>
                      </a:r>
                      <a:r>
                        <a:rPr lang="nb-NO" sz="1000" dirty="0" smtClean="0">
                          <a:latin typeface="Georgia" pitchFamily="18" charset="0"/>
                        </a:rPr>
                        <a:t>Brukes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i illustrasjoner og modeller etc.</a:t>
                      </a:r>
                      <a:endParaRPr lang="en-US" sz="1000" dirty="0" smtClean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194, 216, 215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Lys blå</a:t>
                      </a:r>
                      <a:endParaRPr lang="en-US" sz="1000" b="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b="1" dirty="0" smtClean="0">
                          <a:latin typeface="Georgia" pitchFamily="18" charset="0"/>
                        </a:rPr>
                        <a:t>Støttefarge.</a:t>
                      </a:r>
                      <a:r>
                        <a:rPr lang="nb-NO" sz="1000" b="1" baseline="0" dirty="0" smtClean="0">
                          <a:latin typeface="Georgia" pitchFamily="18" charset="0"/>
                        </a:rPr>
                        <a:t> </a:t>
                      </a:r>
                      <a:r>
                        <a:rPr lang="nb-NO" sz="1000" dirty="0" smtClean="0">
                          <a:latin typeface="Georgia" pitchFamily="18" charset="0"/>
                        </a:rPr>
                        <a:t>Brukes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i illustrasjoner og modeller etc.</a:t>
                      </a:r>
                      <a:endParaRPr lang="en-US" sz="1000" dirty="0" smtClean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DAD6CB"/>
                    </a:solidFill>
                  </a:tcPr>
                </a:tc>
              </a:tr>
              <a:tr h="44883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RGB: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240, 78, 82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Georgia" pitchFamily="18" charset="0"/>
                        </a:rPr>
                        <a:t>Rød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b="1" dirty="0" smtClean="0">
                          <a:latin typeface="Georgia" pitchFamily="18" charset="0"/>
                        </a:rPr>
                        <a:t>Spotfarge.</a:t>
                      </a:r>
                      <a:r>
                        <a:rPr lang="nb-NO" sz="1000" baseline="0" dirty="0" smtClean="0">
                          <a:latin typeface="Georgia" pitchFamily="18" charset="0"/>
                        </a:rPr>
                        <a:t> Brukes forsiktig for å understreke detaljer i illustrasjoner og modeller etc.</a:t>
                      </a:r>
                      <a:endParaRPr lang="en-US" sz="1000" dirty="0">
                        <a:latin typeface="Georgia" pitchFamily="18" charset="0"/>
                      </a:endParaRPr>
                    </a:p>
                  </a:txBody>
                  <a:tcPr anchor="ctr">
                    <a:solidFill>
                      <a:srgbClr val="E9E6DF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2425892" y="1636981"/>
            <a:ext cx="3168472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rgbClr val="000000"/>
                </a:solidFill>
                <a:latin typeface="Georgia" pitchFamily="18" charset="0"/>
              </a:rPr>
              <a:t>40 % </a:t>
            </a:r>
            <a:endParaRPr lang="en-US" sz="10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25893" y="2078269"/>
            <a:ext cx="83164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chemeClr val="bg1"/>
                </a:solidFill>
                <a:latin typeface="Georgia" pitchFamily="18" charset="0"/>
              </a:rPr>
              <a:t>5 % </a:t>
            </a:r>
            <a:endParaRPr lang="en-US" sz="10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425893" y="2990454"/>
            <a:ext cx="1561900" cy="3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chemeClr val="bg1"/>
                </a:solidFill>
                <a:latin typeface="Georgia" pitchFamily="18" charset="0"/>
              </a:rPr>
              <a:t>15 % </a:t>
            </a:r>
            <a:endParaRPr lang="en-US" sz="10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425893" y="3426001"/>
            <a:ext cx="831640" cy="3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rgbClr val="000000"/>
                </a:solidFill>
                <a:latin typeface="Georgia" pitchFamily="18" charset="0"/>
              </a:rPr>
              <a:t>5 % </a:t>
            </a:r>
            <a:endParaRPr lang="en-US" sz="10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425893" y="3873677"/>
            <a:ext cx="831640" cy="3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rgbClr val="000000"/>
                </a:solidFill>
                <a:latin typeface="Georgia" pitchFamily="18" charset="0"/>
              </a:rPr>
              <a:t>5 % </a:t>
            </a:r>
            <a:endParaRPr lang="en-US" sz="10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425893" y="4324357"/>
            <a:ext cx="1561900" cy="3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rgbClr val="000000"/>
                </a:solidFill>
                <a:latin typeface="Georgia" pitchFamily="18" charset="0"/>
              </a:rPr>
              <a:t>15 % </a:t>
            </a:r>
            <a:endParaRPr lang="en-US" sz="10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25893" y="4783150"/>
            <a:ext cx="831640" cy="324000"/>
          </a:xfrm>
          <a:prstGeom prst="rect">
            <a:avLst/>
          </a:prstGeom>
          <a:solidFill>
            <a:srgbClr val="A2C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rgbClr val="000000"/>
                </a:solidFill>
                <a:latin typeface="Georgia" pitchFamily="18" charset="0"/>
              </a:rPr>
              <a:t>5 % </a:t>
            </a:r>
            <a:endParaRPr lang="en-US" sz="10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425893" y="5218137"/>
            <a:ext cx="503022" cy="3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rgbClr val="000000"/>
                </a:solidFill>
                <a:latin typeface="Georgia" pitchFamily="18" charset="0"/>
              </a:rPr>
              <a:t>2,5 % </a:t>
            </a:r>
            <a:endParaRPr lang="en-US" sz="10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425893" y="5665813"/>
            <a:ext cx="503022" cy="324000"/>
          </a:xfrm>
          <a:prstGeom prst="rect">
            <a:avLst/>
          </a:prstGeom>
          <a:solidFill>
            <a:srgbClr val="F04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rgbClr val="000000"/>
                </a:solidFill>
                <a:latin typeface="Georgia" pitchFamily="18" charset="0"/>
              </a:rPr>
              <a:t>2,5 % </a:t>
            </a:r>
            <a:endParaRPr lang="en-US" sz="10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2425893" y="2543723"/>
            <a:ext cx="503022" cy="324000"/>
          </a:xfrm>
          <a:prstGeom prst="rect">
            <a:avLst/>
          </a:prstGeom>
          <a:solidFill>
            <a:srgbClr val="322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000" dirty="0" smtClean="0">
                <a:solidFill>
                  <a:schemeClr val="bg1"/>
                </a:solidFill>
                <a:latin typeface="Georgia" pitchFamily="18" charset="0"/>
              </a:rPr>
              <a:t>2,5 % </a:t>
            </a:r>
            <a:endParaRPr lang="en-US" sz="10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45536" y="279264"/>
            <a:ext cx="86349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600" dirty="0" smtClean="0">
                <a:solidFill>
                  <a:schemeClr val="accent1"/>
                </a:solidFill>
                <a:latin typeface="+mj-lt"/>
              </a:rPr>
              <a:t>Fargepalett</a:t>
            </a:r>
            <a:endParaRPr lang="en-US" sz="2600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85364" y="763551"/>
            <a:ext cx="5755341" cy="4220825"/>
          </a:xfrm>
          <a:noFill/>
        </p:spPr>
        <p:txBody>
          <a:bodyPr lIns="90000" anchor="b">
            <a:noAutofit/>
          </a:bodyPr>
          <a:lstStyle>
            <a:lvl1pPr algn="ctr">
              <a:lnSpc>
                <a:spcPct val="100000"/>
              </a:lnSpc>
              <a:defRPr sz="3200" baseline="0">
                <a:solidFill>
                  <a:schemeClr val="accent1"/>
                </a:solidFill>
              </a:defRPr>
            </a:lvl1pPr>
          </a:lstStyle>
          <a:p>
            <a:r>
              <a:rPr lang="en-US" noProof="0" dirty="0" smtClean="0"/>
              <a:t>&lt;</a:t>
            </a:r>
            <a:r>
              <a:rPr lang="en-US" noProof="0" dirty="0" err="1" smtClean="0"/>
              <a:t>Tittel</a:t>
            </a:r>
            <a:r>
              <a:rPr lang="en-US" noProof="0" dirty="0" smtClean="0"/>
              <a:t>, </a:t>
            </a:r>
            <a:r>
              <a:rPr lang="en-US" noProof="0" dirty="0" err="1" smtClean="0"/>
              <a:t>seksjonsforside</a:t>
            </a:r>
            <a:r>
              <a:rPr lang="en-US" noProof="0" dirty="0" smtClean="0"/>
              <a:t>&gt;</a:t>
            </a:r>
            <a:endParaRPr lang="nb-NO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685365" y="5074021"/>
            <a:ext cx="5737411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innholdsfortegn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49859" y="169747"/>
            <a:ext cx="8640000" cy="7200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 smtClean="0"/>
              <a:t>&lt;Agenda&gt;</a:t>
            </a:r>
            <a:endParaRPr lang="en-US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3466" y="6492875"/>
            <a:ext cx="4308534" cy="365125"/>
          </a:xfrm>
        </p:spPr>
        <p:txBody>
          <a:bodyPr/>
          <a:lstStyle/>
          <a:p>
            <a:r>
              <a:rPr lang="nb-NO" smtClean="0"/>
              <a:t>Bunntekst -- Endres i toppmenyen: ”Insert” -&gt; ”Header &amp; Footer” (Velg ”Apply to all”)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42034" y="6492899"/>
            <a:ext cx="2138499" cy="365125"/>
          </a:xfrm>
        </p:spPr>
        <p:txBody>
          <a:bodyPr/>
          <a:lstStyle/>
          <a:p>
            <a:r>
              <a:rPr lang="en-US" dirty="0" smtClean="0"/>
              <a:t>Side </a:t>
            </a:r>
            <a:fld id="{0C342036-F52B-48FD-A090-765F7E4C88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3466" y="1274733"/>
            <a:ext cx="8617068" cy="4856229"/>
          </a:xfrm>
        </p:spPr>
        <p:txBody>
          <a:bodyPr>
            <a:noAutofit/>
          </a:bodyPr>
          <a:lstStyle>
            <a:lvl1pPr>
              <a:buClr>
                <a:srgbClr val="F15B61"/>
              </a:buClr>
              <a:defRPr sz="2000" baseline="0">
                <a:sym typeface="Wingdings" pitchFamily="2" charset="2"/>
              </a:defRPr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nb-NO" noProof="0" dirty="0" smtClean="0"/>
              <a:t>Bruk vanlig punktliste, men la aktivt punkt ha skriftstørrelse 28! (Resten av teksten har skriftstørrelse 20)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innholdsside uten f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3466" y="6492875"/>
            <a:ext cx="4308534" cy="365125"/>
          </a:xfrm>
        </p:spPr>
        <p:txBody>
          <a:bodyPr/>
          <a:lstStyle/>
          <a:p>
            <a:r>
              <a:rPr lang="nb-NO" dirty="0" smtClean="0"/>
              <a:t>Bunntekst -- Endres i toppmenyen: ”</a:t>
            </a:r>
            <a:r>
              <a:rPr lang="nb-NO" dirty="0" err="1" smtClean="0"/>
              <a:t>Insert</a:t>
            </a:r>
            <a:r>
              <a:rPr lang="nb-NO" dirty="0" smtClean="0"/>
              <a:t>” -&gt; ”Header &amp; </a:t>
            </a:r>
            <a:r>
              <a:rPr lang="nb-NO" dirty="0" err="1" smtClean="0"/>
              <a:t>Footer</a:t>
            </a:r>
            <a:r>
              <a:rPr lang="nb-NO" dirty="0" smtClean="0"/>
              <a:t>” (Velg ”</a:t>
            </a:r>
            <a:r>
              <a:rPr lang="nb-NO" dirty="0" err="1" smtClean="0"/>
              <a:t>Apply</a:t>
            </a:r>
            <a:r>
              <a:rPr lang="nb-NO" dirty="0" smtClean="0"/>
              <a:t> to all”)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42034" y="6492899"/>
            <a:ext cx="2138499" cy="365125"/>
          </a:xfrm>
        </p:spPr>
        <p:txBody>
          <a:bodyPr/>
          <a:lstStyle/>
          <a:p>
            <a:r>
              <a:rPr lang="en-US" dirty="0" smtClean="0"/>
              <a:t>Side </a:t>
            </a:r>
            <a:fld id="{0C342036-F52B-48FD-A090-765F7E4C88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263466" y="1274763"/>
            <a:ext cx="8617009" cy="4856199"/>
          </a:xfrm>
        </p:spPr>
        <p:txBody>
          <a:bodyPr/>
          <a:lstStyle>
            <a:lvl1pPr>
              <a:buClr>
                <a:srgbClr val="F15B61"/>
              </a:buClr>
              <a:defRPr/>
            </a:lvl1pPr>
          </a:lstStyle>
          <a:p>
            <a:pPr lvl="0"/>
            <a:r>
              <a:rPr lang="nb-NO" noProof="0" dirty="0" smtClean="0"/>
              <a:t>Gode presentasjoner har bilder/illustrasjoner, begrenset tekst med og mye luft…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Nivå</a:t>
            </a:r>
            <a:r>
              <a:rPr lang="en-US" dirty="0" smtClean="0"/>
              <a:t> 3</a:t>
            </a:r>
          </a:p>
          <a:p>
            <a:pPr lvl="3"/>
            <a:r>
              <a:rPr lang="en-US" dirty="0" err="1" smtClean="0"/>
              <a:t>Nivå</a:t>
            </a:r>
            <a:r>
              <a:rPr lang="en-US" dirty="0" smtClean="0"/>
              <a:t> 4</a:t>
            </a:r>
          </a:p>
          <a:p>
            <a:pPr lvl="4"/>
            <a:r>
              <a:rPr lang="nb-NO" dirty="0" smtClean="0"/>
              <a:t>Nivå 5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innholdsside med f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800"/>
              </a:lnSpc>
              <a:defRPr baseline="0"/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3466" y="6492875"/>
            <a:ext cx="4308534" cy="365125"/>
          </a:xfrm>
        </p:spPr>
        <p:txBody>
          <a:bodyPr/>
          <a:lstStyle/>
          <a:p>
            <a:r>
              <a:rPr lang="nb-NO" dirty="0" smtClean="0"/>
              <a:t>Bunntekst -- Endres i toppmenyen: ”</a:t>
            </a:r>
            <a:r>
              <a:rPr lang="nb-NO" dirty="0" err="1" smtClean="0"/>
              <a:t>Insert</a:t>
            </a:r>
            <a:r>
              <a:rPr lang="nb-NO" dirty="0" smtClean="0"/>
              <a:t>” -&gt; ”Header &amp; </a:t>
            </a:r>
            <a:r>
              <a:rPr lang="nb-NO" dirty="0" err="1" smtClean="0"/>
              <a:t>Footer</a:t>
            </a:r>
            <a:r>
              <a:rPr lang="nb-NO" dirty="0" smtClean="0"/>
              <a:t>” (Velg ”</a:t>
            </a:r>
            <a:r>
              <a:rPr lang="nb-NO" dirty="0" err="1" smtClean="0"/>
              <a:t>Apply</a:t>
            </a:r>
            <a:r>
              <a:rPr lang="nb-NO" dirty="0" smtClean="0"/>
              <a:t> to all”)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42034" y="6492899"/>
            <a:ext cx="2138499" cy="365125"/>
          </a:xfrm>
        </p:spPr>
        <p:txBody>
          <a:bodyPr/>
          <a:lstStyle/>
          <a:p>
            <a:r>
              <a:rPr lang="en-US" dirty="0" smtClean="0"/>
              <a:t>Side </a:t>
            </a:r>
            <a:fld id="{0C342036-F52B-48FD-A090-765F7E4C88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3466" y="6203989"/>
            <a:ext cx="8617068" cy="21907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&lt;</a:t>
            </a:r>
            <a:r>
              <a:rPr lang="en-US" dirty="0" err="1" smtClean="0"/>
              <a:t>Fotnote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263466" y="1274763"/>
            <a:ext cx="8617009" cy="4856199"/>
          </a:xfrm>
        </p:spPr>
        <p:txBody>
          <a:bodyPr/>
          <a:lstStyle/>
          <a:p>
            <a:pPr lvl="0"/>
            <a:r>
              <a:rPr lang="nb-NO" noProof="0" dirty="0" smtClean="0"/>
              <a:t>Gode presentasjoner har bilder/illustrasjoner, begrenset tekst med og mye luft…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Nivå</a:t>
            </a:r>
            <a:r>
              <a:rPr lang="en-US" dirty="0" smtClean="0"/>
              <a:t> 3</a:t>
            </a:r>
          </a:p>
          <a:p>
            <a:pPr lvl="3"/>
            <a:r>
              <a:rPr lang="en-US" dirty="0" err="1" smtClean="0"/>
              <a:t>Nivå</a:t>
            </a:r>
            <a:r>
              <a:rPr lang="en-US" dirty="0" smtClean="0"/>
              <a:t> 4</a:t>
            </a:r>
          </a:p>
          <a:p>
            <a:pPr lvl="4"/>
            <a:r>
              <a:rPr lang="nb-NO" dirty="0" smtClean="0"/>
              <a:t>Nivå 5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/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EKK_kart.jpg"/>
          <p:cNvPicPr>
            <a:picLocks noChangeAspect="1"/>
          </p:cNvPicPr>
          <p:nvPr userDrawn="1"/>
        </p:nvPicPr>
        <p:blipFill>
          <a:blip r:embed="rId2" cstate="print"/>
          <a:srcRect b="15921"/>
          <a:stretch>
            <a:fillRect/>
          </a:stretch>
        </p:blipFill>
        <p:spPr>
          <a:xfrm>
            <a:off x="234896" y="207917"/>
            <a:ext cx="8643600" cy="2955840"/>
          </a:xfrm>
          <a:prstGeom prst="rect">
            <a:avLst/>
          </a:prstGeom>
        </p:spPr>
      </p:pic>
      <p:pic>
        <p:nvPicPr>
          <p:cNvPr id="19" name="Picture 18" descr="Bekk_pos [Converted].jpg                                       0007AA60 AndresMac                      C163723E: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6657" y="4086234"/>
            <a:ext cx="972000" cy="254607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 userDrawn="1"/>
        </p:nvSpPr>
        <p:spPr>
          <a:xfrm>
            <a:off x="2216727" y="5786883"/>
            <a:ext cx="4719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800" dirty="0" smtClean="0">
                <a:latin typeface="Georgia" pitchFamily="18" charset="0"/>
              </a:rPr>
              <a:t>BEKK CONSULTING AS</a:t>
            </a:r>
          </a:p>
          <a:p>
            <a:pPr algn="ctr"/>
            <a:r>
              <a:rPr lang="nb-NO" sz="800" dirty="0" smtClean="0">
                <a:latin typeface="Georgia" pitchFamily="18" charset="0"/>
              </a:rPr>
              <a:t>SKUR 39, VIPPETANGEN. P.O. BOX 134 SENTRUM, 0102 OSLO,</a:t>
            </a:r>
            <a:r>
              <a:rPr lang="nb-NO" sz="800" baseline="0" dirty="0" smtClean="0">
                <a:latin typeface="Georgia" pitchFamily="18" charset="0"/>
              </a:rPr>
              <a:t> NORWAY. </a:t>
            </a:r>
            <a:r>
              <a:rPr lang="nb-NO" sz="800" dirty="0" smtClean="0">
                <a:latin typeface="Georgia" pitchFamily="18" charset="0"/>
              </a:rPr>
              <a:t>WWW.BEKK.NO</a:t>
            </a:r>
            <a:endParaRPr lang="en-US" sz="800" dirty="0">
              <a:latin typeface="Georgia" pitchFamily="18" charset="0"/>
            </a:endParaRPr>
          </a:p>
        </p:txBody>
      </p:sp>
      <p:sp>
        <p:nvSpPr>
          <p:cNvPr id="7" name="Content Placeholder 24"/>
          <p:cNvSpPr>
            <a:spLocks noGrp="1"/>
          </p:cNvSpPr>
          <p:nvPr>
            <p:ph sz="quarter" idx="13" hasCustomPrompt="1"/>
          </p:nvPr>
        </p:nvSpPr>
        <p:spPr>
          <a:xfrm>
            <a:off x="2928937" y="4643417"/>
            <a:ext cx="3286125" cy="1800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&lt;</a:t>
            </a:r>
            <a:r>
              <a:rPr lang="en-US" dirty="0" err="1" smtClean="0"/>
              <a:t>navn</a:t>
            </a:r>
            <a:r>
              <a:rPr lang="en-US" dirty="0" smtClean="0"/>
              <a:t>&gt;</a:t>
            </a:r>
            <a:endParaRPr lang="nb-NO" dirty="0" smtClean="0"/>
          </a:p>
        </p:txBody>
      </p:sp>
      <p:sp>
        <p:nvSpPr>
          <p:cNvPr id="10" name="Content Placeholder 24"/>
          <p:cNvSpPr>
            <a:spLocks noGrp="1"/>
          </p:cNvSpPr>
          <p:nvPr>
            <p:ph sz="quarter" idx="16" hasCustomPrompt="1"/>
          </p:nvPr>
        </p:nvSpPr>
        <p:spPr>
          <a:xfrm>
            <a:off x="2928937" y="4830464"/>
            <a:ext cx="3286125" cy="1800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&lt;stilling&gt;</a:t>
            </a:r>
            <a:endParaRPr lang="nb-NO" dirty="0" smtClean="0"/>
          </a:p>
        </p:txBody>
      </p:sp>
      <p:sp>
        <p:nvSpPr>
          <p:cNvPr id="12" name="Content Placeholder 24"/>
          <p:cNvSpPr>
            <a:spLocks noGrp="1"/>
          </p:cNvSpPr>
          <p:nvPr>
            <p:ph sz="quarter" idx="17" hasCustomPrompt="1"/>
          </p:nvPr>
        </p:nvSpPr>
        <p:spPr>
          <a:xfrm>
            <a:off x="2928937" y="5016805"/>
            <a:ext cx="3286125" cy="1800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+47 &lt;</a:t>
            </a:r>
            <a:r>
              <a:rPr lang="en-US" dirty="0" err="1" smtClean="0"/>
              <a:t>telefonnumer</a:t>
            </a:r>
            <a:r>
              <a:rPr lang="en-US" dirty="0" smtClean="0"/>
              <a:t>&gt;</a:t>
            </a:r>
            <a:endParaRPr lang="nb-NO" dirty="0" smtClean="0"/>
          </a:p>
        </p:txBody>
      </p:sp>
      <p:sp>
        <p:nvSpPr>
          <p:cNvPr id="13" name="Content Placeholder 24"/>
          <p:cNvSpPr>
            <a:spLocks noGrp="1"/>
          </p:cNvSpPr>
          <p:nvPr>
            <p:ph sz="quarter" idx="18" hasCustomPrompt="1"/>
          </p:nvPr>
        </p:nvSpPr>
        <p:spPr>
          <a:xfrm>
            <a:off x="2928937" y="5204609"/>
            <a:ext cx="3286125" cy="1800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&lt;e-</a:t>
            </a:r>
            <a:r>
              <a:rPr lang="en-US" dirty="0" err="1" smtClean="0"/>
              <a:t>postadresse</a:t>
            </a:r>
            <a:r>
              <a:rPr lang="en-US" dirty="0" smtClean="0"/>
              <a:t>&gt;</a:t>
            </a:r>
            <a:endParaRPr lang="nb-NO" dirty="0" smtClean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Negativ&quot;, midtstil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4416" y="882615"/>
            <a:ext cx="8636118" cy="5075306"/>
          </a:xfrm>
        </p:spPr>
        <p:txBody>
          <a:bodyPr anchor="ctr" anchorCtr="0"/>
          <a:lstStyle>
            <a:lvl1pPr algn="ctr">
              <a:lnSpc>
                <a:spcPct val="100000"/>
              </a:lnSpc>
              <a:spcAft>
                <a:spcPts val="1800"/>
              </a:spcAft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 smtClean="0"/>
              <a:t>“</a:t>
            </a:r>
            <a:r>
              <a:rPr lang="en-US" dirty="0" err="1" smtClean="0"/>
              <a:t>Negativ</a:t>
            </a:r>
            <a:r>
              <a:rPr lang="en-US" dirty="0" smtClean="0"/>
              <a:t> foil”. </a:t>
            </a:r>
            <a:r>
              <a:rPr lang="en-US" dirty="0" err="1" smtClean="0"/>
              <a:t>Brukes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foiler</a:t>
            </a:r>
            <a:r>
              <a:rPr lang="en-US" dirty="0" smtClean="0"/>
              <a:t> med </a:t>
            </a:r>
            <a:r>
              <a:rPr lang="en-US" dirty="0" err="1" smtClean="0"/>
              <a:t>enkelt</a:t>
            </a:r>
            <a:r>
              <a:rPr lang="en-US" dirty="0" smtClean="0"/>
              <a:t> </a:t>
            </a:r>
            <a:r>
              <a:rPr lang="en-US" dirty="0" err="1" smtClean="0"/>
              <a:t>budskap</a:t>
            </a:r>
            <a:r>
              <a:rPr lang="en-US" dirty="0" smtClean="0"/>
              <a:t>/</a:t>
            </a:r>
            <a:r>
              <a:rPr lang="en-US" dirty="0" err="1" smtClean="0"/>
              <a:t>pønsj</a:t>
            </a:r>
            <a:r>
              <a:rPr lang="en-US" dirty="0" smtClean="0"/>
              <a:t>. (</a:t>
            </a:r>
            <a:r>
              <a:rPr lang="en-US" dirty="0" err="1" smtClean="0"/>
              <a:t>Bør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miljømessige</a:t>
            </a:r>
            <a:r>
              <a:rPr lang="en-US" dirty="0" smtClean="0"/>
              <a:t> </a:t>
            </a:r>
            <a:r>
              <a:rPr lang="en-US" dirty="0" err="1" smtClean="0"/>
              <a:t>hensyn</a:t>
            </a:r>
            <a:r>
              <a:rPr lang="en-US" dirty="0" smtClean="0"/>
              <a:t>/</a:t>
            </a:r>
            <a:r>
              <a:rPr lang="en-US" dirty="0" err="1" smtClean="0"/>
              <a:t>blekkforbruk</a:t>
            </a:r>
            <a:r>
              <a:rPr lang="en-US" dirty="0" smtClean="0"/>
              <a:t> IKKE </a:t>
            </a:r>
            <a:r>
              <a:rPr lang="en-US" dirty="0" err="1" smtClean="0"/>
              <a:t>brukes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foiler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.)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Negativ&quot;, punkt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46004" y="590643"/>
            <a:ext cx="8634530" cy="5988050"/>
          </a:xfrm>
        </p:spPr>
        <p:txBody>
          <a:bodyPr/>
          <a:lstStyle>
            <a:lvl1pPr marL="358775" indent="-358775">
              <a:lnSpc>
                <a:spcPct val="100000"/>
              </a:lnSpc>
              <a:spcAft>
                <a:spcPts val="1800"/>
              </a:spcAft>
              <a:buClr>
                <a:srgbClr val="FFFFFF"/>
              </a:buClr>
              <a:buFont typeface="Wingdings" pitchFamily="2" charset="2"/>
              <a:buChar char="§"/>
              <a:defRPr sz="3200">
                <a:solidFill>
                  <a:srgbClr val="FFFFFF"/>
                </a:solidFill>
              </a:defRPr>
            </a:lvl1pPr>
            <a:lvl2pPr marL="896938" indent="-358775">
              <a:lnSpc>
                <a:spcPct val="100000"/>
              </a:lnSpc>
              <a:spcAft>
                <a:spcPts val="1800"/>
              </a:spcAft>
              <a:buClr>
                <a:srgbClr val="FFFFFF"/>
              </a:buClr>
              <a:buFont typeface="Aharoni" pitchFamily="2" charset="-79"/>
              <a:buChar char="–"/>
              <a:defRPr sz="2800">
                <a:solidFill>
                  <a:srgbClr val="FFFFFF"/>
                </a:solidFill>
              </a:defRPr>
            </a:lvl2pPr>
            <a:lvl3pPr>
              <a:buClr>
                <a:srgbClr val="F8F8F8"/>
              </a:buClr>
              <a:buFont typeface="Wingdings" pitchFamily="2" charset="2"/>
              <a:buChar char="§"/>
              <a:defRPr sz="2400">
                <a:solidFill>
                  <a:srgbClr val="F8F8F8"/>
                </a:solidFill>
              </a:defRPr>
            </a:lvl3pPr>
            <a:lvl4pPr>
              <a:buClr>
                <a:srgbClr val="F8F8F8"/>
              </a:buClr>
              <a:buFont typeface="Wingdings" pitchFamily="2" charset="2"/>
              <a:buChar char="§"/>
              <a:defRPr sz="2000">
                <a:solidFill>
                  <a:srgbClr val="F8F8F8"/>
                </a:solidFill>
              </a:defRPr>
            </a:lvl4pPr>
            <a:lvl5pPr>
              <a:buClr>
                <a:srgbClr val="F8F8F8"/>
              </a:buClr>
              <a:buFont typeface="Wingdings" pitchFamily="2" charset="2"/>
              <a:buChar char="§"/>
              <a:defRPr sz="2000">
                <a:solidFill>
                  <a:srgbClr val="F8F8F8"/>
                </a:solidFill>
              </a:defRPr>
            </a:lvl5pPr>
          </a:lstStyle>
          <a:p>
            <a:pPr lvl="0"/>
            <a:r>
              <a:rPr lang="nb-NO" dirty="0" smtClean="0"/>
              <a:t>“Negativ foil”. Brukes til foiler med enkelt </a:t>
            </a:r>
            <a:r>
              <a:rPr lang="nb-NO" dirty="0" err="1" smtClean="0"/>
              <a:t>budskap/pønsj</a:t>
            </a:r>
            <a:r>
              <a:rPr lang="nb-NO" dirty="0" smtClean="0"/>
              <a:t>. (Bør av miljømessige hensyn/blekkforbruk IKKE brukes til foiler som skal skrives ut.)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Tittel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8825" y="1274733"/>
            <a:ext cx="4208400" cy="487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Gode presentasjoner har bilder/illustrasjoner, begrenset med tekst og mye luft…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Nivå</a:t>
            </a:r>
            <a:r>
              <a:rPr lang="en-US" dirty="0" smtClean="0"/>
              <a:t> 3</a:t>
            </a:r>
          </a:p>
          <a:p>
            <a:pPr lvl="3"/>
            <a:r>
              <a:rPr lang="en-US" dirty="0" err="1" smtClean="0"/>
              <a:t>Nivå</a:t>
            </a:r>
            <a:r>
              <a:rPr lang="en-US" dirty="0" smtClean="0"/>
              <a:t> 4</a:t>
            </a:r>
          </a:p>
          <a:p>
            <a:pPr lvl="4"/>
            <a:r>
              <a:rPr lang="nb-NO" dirty="0" smtClean="0"/>
              <a:t>Nivå 5</a:t>
            </a:r>
            <a:endParaRPr lang="nb-NO" noProof="0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8734" y="1274732"/>
            <a:ext cx="4208400" cy="487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smtClean="0"/>
              <a:t>Gode presentasjoner har bilder/illustrasjoner, begrenset med tekst og mye luft…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Nivå</a:t>
            </a:r>
            <a:r>
              <a:rPr lang="en-US" dirty="0" smtClean="0"/>
              <a:t> 3</a:t>
            </a:r>
          </a:p>
          <a:p>
            <a:pPr lvl="3"/>
            <a:r>
              <a:rPr lang="en-US" dirty="0" err="1" smtClean="0"/>
              <a:t>Nivå</a:t>
            </a:r>
            <a:r>
              <a:rPr lang="en-US" dirty="0" smtClean="0"/>
              <a:t> 4</a:t>
            </a:r>
          </a:p>
          <a:p>
            <a:pPr lvl="4"/>
            <a:r>
              <a:rPr lang="nb-NO" dirty="0" smtClean="0"/>
              <a:t>Nivå 5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860" y="6492875"/>
            <a:ext cx="4322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nb-NO" smtClean="0"/>
              <a:t>Bunntekst -- Endres i toppmenyen: ”Insert” -&gt; ”Header &amp; Footer” (Velg ”Apply to all”)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2035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 smtClean="0"/>
              <a:t>Side </a:t>
            </a:r>
            <a:fld id="{0C342036-F52B-48FD-A090-765F7E4C88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890" y="6224049"/>
            <a:ext cx="8640000" cy="2143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&lt;</a:t>
            </a:r>
            <a:r>
              <a:rPr lang="en-US" dirty="0" err="1" smtClean="0"/>
              <a:t>Fotnote</a:t>
            </a:r>
            <a:r>
              <a:rPr lang="en-US" dirty="0" smtClean="0"/>
              <a:t>&gt;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9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9859" y="169747"/>
            <a:ext cx="864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Tittel</a:t>
            </a:r>
            <a:r>
              <a:rPr lang="en-US" dirty="0" smtClean="0"/>
              <a:t> master&gt;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859" y="1274734"/>
            <a:ext cx="8640000" cy="4868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 smtClean="0"/>
              <a:t>Gode presentasjoner har bilder/illustrasjoner, begrenset med tekst og mye luft…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Nivå</a:t>
            </a:r>
            <a:r>
              <a:rPr lang="en-US" dirty="0" smtClean="0"/>
              <a:t> 3</a:t>
            </a:r>
          </a:p>
          <a:p>
            <a:pPr lvl="3"/>
            <a:r>
              <a:rPr lang="en-US" dirty="0" err="1" smtClean="0"/>
              <a:t>Nivå</a:t>
            </a:r>
            <a:r>
              <a:rPr lang="en-US" dirty="0" smtClean="0"/>
              <a:t> 4</a:t>
            </a:r>
          </a:p>
          <a:p>
            <a:pPr lvl="4"/>
            <a:r>
              <a:rPr lang="nb-NO" dirty="0" smtClean="0"/>
              <a:t>Nivå 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860" y="6492875"/>
            <a:ext cx="4322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nb-NO" dirty="0" smtClean="0"/>
              <a:t>Bunntekst -- Endres i toppmenyen: ”</a:t>
            </a:r>
            <a:r>
              <a:rPr lang="nb-NO" dirty="0" err="1" smtClean="0"/>
              <a:t>Insert</a:t>
            </a:r>
            <a:r>
              <a:rPr lang="nb-NO" dirty="0" smtClean="0"/>
              <a:t>” -&gt; ”Header &amp; </a:t>
            </a:r>
            <a:r>
              <a:rPr lang="nb-NO" dirty="0" err="1" smtClean="0"/>
              <a:t>Footer</a:t>
            </a:r>
            <a:r>
              <a:rPr lang="nb-NO" dirty="0" smtClean="0"/>
              <a:t>” (Velg ”</a:t>
            </a:r>
            <a:r>
              <a:rPr lang="nb-NO" dirty="0" err="1" smtClean="0"/>
              <a:t>Apply</a:t>
            </a:r>
            <a:r>
              <a:rPr lang="nb-NO" dirty="0" smtClean="0"/>
              <a:t> to all”)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42035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 smtClean="0"/>
              <a:t>Side </a:t>
            </a:r>
            <a:fld id="{0C342036-F52B-48FD-A090-765F7E4C88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6953" y="6240501"/>
            <a:ext cx="865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706" r:id="rId2"/>
    <p:sldLayoutId id="2147483662" r:id="rId3"/>
    <p:sldLayoutId id="2147483708" r:id="rId4"/>
    <p:sldLayoutId id="2147483686" r:id="rId5"/>
    <p:sldLayoutId id="2147483672" r:id="rId6"/>
    <p:sldLayoutId id="2147483705" r:id="rId7"/>
    <p:sldLayoutId id="2147483703" r:id="rId8"/>
    <p:sldLayoutId id="2147483685" r:id="rId9"/>
    <p:sldLayoutId id="2147483693" r:id="rId10"/>
    <p:sldLayoutId id="2147483691" r:id="rId11"/>
    <p:sldLayoutId id="2147483694" r:id="rId12"/>
    <p:sldLayoutId id="2147483681" r:id="rId13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rgbClr val="857362"/>
          </a:solidFill>
          <a:latin typeface="+mj-lt"/>
          <a:ea typeface="+mj-ea"/>
          <a:cs typeface="+mj-cs"/>
        </a:defRPr>
      </a:lvl1pPr>
    </p:titleStyle>
    <p:bodyStyle>
      <a:lvl1pPr marL="273600" indent="-273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5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810000" indent="-273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5"/>
        </a:buClr>
        <a:buFont typeface="Aharoni" pitchFamily="2" charset="-79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50000" indent="-273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5"/>
        </a:buClr>
        <a:buFont typeface="Aharoni" pitchFamily="2" charset="-79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886400" indent="-273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5"/>
        </a:buClr>
        <a:buFont typeface="Aharoni" pitchFamily="2" charset="-79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22800" indent="-273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5"/>
        </a:buClr>
        <a:buFont typeface="Aharoni" pitchFamily="2" charset="-79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6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7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Agile Testing Days 2011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73560" y="1600200"/>
            <a:ext cx="3805962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dirty="0" smtClean="0">
                <a:effectLst/>
              </a:rPr>
              <a:t>Real </a:t>
            </a:r>
            <a:r>
              <a:rPr lang="en-US" sz="3800" dirty="0" err="1" smtClean="0">
                <a:effectLst/>
              </a:rPr>
              <a:t>loadtesting</a:t>
            </a:r>
            <a:r>
              <a:rPr lang="en-US" sz="3800" dirty="0" smtClean="0">
                <a:effectLst/>
              </a:rPr>
              <a:t>:</a:t>
            </a:r>
          </a:p>
          <a:p>
            <a:pPr algn="ctr"/>
            <a:r>
              <a:rPr lang="en-US" sz="3800" dirty="0" smtClean="0">
                <a:effectLst/>
              </a:rPr>
              <a:t>Grinder </a:t>
            </a:r>
          </a:p>
          <a:p>
            <a:pPr algn="ctr"/>
            <a:r>
              <a:rPr lang="en-US" sz="3800" dirty="0" smtClean="0">
                <a:effectLst/>
              </a:rPr>
              <a:t>+ </a:t>
            </a:r>
          </a:p>
          <a:p>
            <a:pPr algn="ctr"/>
            <a:r>
              <a:rPr lang="en-US" sz="3800" dirty="0" err="1" smtClean="0">
                <a:effectLst/>
              </a:rPr>
              <a:t>WebDriver</a:t>
            </a:r>
            <a:endParaRPr lang="en-US" sz="3800" dirty="0" smtClean="0"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1876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loadtesting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3466" y="1274733"/>
            <a:ext cx="8617068" cy="4856229"/>
          </a:xfrm>
        </p:spPr>
        <p:txBody>
          <a:bodyPr/>
          <a:lstStyle/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Expensive</a:t>
            </a:r>
          </a:p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Difficult to get started</a:t>
            </a:r>
          </a:p>
          <a:p>
            <a:r>
              <a:rPr lang="en-US" sz="2800" dirty="0"/>
              <a:t>Functional verification</a:t>
            </a:r>
          </a:p>
          <a:p>
            <a:r>
              <a:rPr lang="en-US" sz="2800" dirty="0" smtClean="0"/>
              <a:t>Fragile</a:t>
            </a:r>
          </a:p>
          <a:p>
            <a:r>
              <a:rPr lang="en-US" sz="2800" dirty="0"/>
              <a:t>Maintainability</a:t>
            </a:r>
          </a:p>
          <a:p>
            <a:r>
              <a:rPr lang="en-US" sz="2800" dirty="0"/>
              <a:t>Done rarely/late/</a:t>
            </a:r>
            <a:r>
              <a:rPr lang="en-US" sz="2800" dirty="0" smtClean="0"/>
              <a:t>never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6981982"/>
      </p:ext>
    </p:extLst>
  </p:cSld>
  <p:clrMapOvr>
    <a:masterClrMapping/>
  </p:clrMapOvr>
  <p:transition xmlns:p14="http://schemas.microsoft.com/office/powerpoint/2010/main" advTm="1802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Case: </a:t>
            </a:r>
            <a:r>
              <a:rPr lang="en-US" sz="3600" dirty="0" err="1" smtClean="0"/>
              <a:t>JavaZoneBook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05638" y="6492875"/>
            <a:ext cx="2138362" cy="365125"/>
          </a:xfrm>
        </p:spPr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8032"/>
      </p:ext>
    </p:extLst>
  </p:cSld>
  <p:clrMapOvr>
    <a:masterClrMapping/>
  </p:clrMapOvr>
  <p:transition xmlns:p14="http://schemas.microsoft.com/office/powerpoint/2010/main" advTm="516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1-11-15 at 13.43.09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2" b="18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337112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Webtests</a:t>
            </a:r>
            <a:r>
              <a:rPr lang="en-US" dirty="0"/>
              <a:t>? WTF???</a:t>
            </a:r>
          </a:p>
        </p:txBody>
      </p:sp>
    </p:spTree>
    <p:extLst>
      <p:ext uri="{BB962C8B-B14F-4D97-AF65-F5344CB8AC3E}">
        <p14:creationId xmlns:p14="http://schemas.microsoft.com/office/powerpoint/2010/main" val="117440482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Tried</a:t>
            </a:r>
            <a:r>
              <a:rPr lang="nb-NO" dirty="0" smtClean="0"/>
              <a:t> it: Recorders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recorder_add_ev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7380312" cy="48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57287"/>
      </p:ext>
    </p:extLst>
  </p:cSld>
  <p:clrMapOvr>
    <a:masterClrMapping/>
  </p:clrMapOvr>
  <p:transition xmlns:p14="http://schemas.microsoft.com/office/powerpoint/2010/main" advTm="47757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Fragile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houseofcard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56792"/>
            <a:ext cx="4793952" cy="36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3781"/>
      </p:ext>
    </p:extLst>
  </p:cSld>
  <p:clrMapOvr>
    <a:masterClrMapping/>
  </p:clrMapOvr>
  <p:transition xmlns:p14="http://schemas.microsoft.com/office/powerpoint/2010/main" advTm="25046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Example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recorder_fragi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8042625" cy="533833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364088" y="1700808"/>
            <a:ext cx="1152128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Arrow 6"/>
          <p:cNvSpPr/>
          <p:nvPr/>
        </p:nvSpPr>
        <p:spPr>
          <a:xfrm rot="8343198">
            <a:off x="6297670" y="1277048"/>
            <a:ext cx="79208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/>
          <p:cNvSpPr/>
          <p:nvPr/>
        </p:nvSpPr>
        <p:spPr>
          <a:xfrm>
            <a:off x="2195736" y="2636912"/>
            <a:ext cx="864096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ight Arrow 8"/>
          <p:cNvSpPr/>
          <p:nvPr/>
        </p:nvSpPr>
        <p:spPr>
          <a:xfrm rot="8343198">
            <a:off x="2985302" y="2213152"/>
            <a:ext cx="79208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/>
          <p:cNvSpPr/>
          <p:nvPr/>
        </p:nvSpPr>
        <p:spPr>
          <a:xfrm>
            <a:off x="467544" y="1988840"/>
            <a:ext cx="864096" cy="15841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ight Arrow 10"/>
          <p:cNvSpPr/>
          <p:nvPr/>
        </p:nvSpPr>
        <p:spPr>
          <a:xfrm rot="10800000" flipV="1">
            <a:off x="1547664" y="2348880"/>
            <a:ext cx="1413580" cy="8942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275856" y="836712"/>
            <a:ext cx="2300288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26700" b="1" dirty="0" smtClean="0">
                <a:solidFill>
                  <a:srgbClr val="FF0000"/>
                </a:solidFill>
                <a:latin typeface="Arial" charset="0"/>
              </a:rPr>
              <a:t>!</a:t>
            </a:r>
            <a:endParaRPr lang="en-US" sz="26700" b="1" dirty="0">
              <a:solidFill>
                <a:srgbClr val="FF0000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2085373"/>
      </p:ext>
    </p:extLst>
  </p:cSld>
  <p:clrMapOvr>
    <a:masterClrMapping/>
  </p:clrMapOvr>
  <p:transition xmlns:p14="http://schemas.microsoft.com/office/powerpoint/2010/main" advTm="110719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Unstable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unstable_bui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1651000"/>
            <a:ext cx="35941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47790"/>
      </p:ext>
    </p:extLst>
  </p:cSld>
  <p:clrMapOvr>
    <a:masterClrMapping/>
  </p:clrMapOvr>
  <p:transition xmlns:p14="http://schemas.microsoft.com/office/powerpoint/2010/main" advTm="86724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Don´t record scripts</a:t>
            </a:r>
          </a:p>
        </p:txBody>
      </p:sp>
      <p:pic>
        <p:nvPicPr>
          <p:cNvPr id="6" name="Picture 5" descr="recorder_fragil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784" y="2113856"/>
            <a:ext cx="3924300" cy="3187700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1475656" y="529680"/>
            <a:ext cx="6336704" cy="6336704"/>
          </a:xfrm>
          <a:prstGeom prst="mathMultiply">
            <a:avLst>
              <a:gd name="adj1" fmla="val 45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969"/>
    </mc:Choice>
    <mc:Fallback xmlns="">
      <p:transition xmlns:p14="http://schemas.microsoft.com/office/powerpoint/2010/main" advTm="3996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sername_passwor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40968"/>
            <a:ext cx="3493244" cy="2959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Don´t record scripts</a:t>
            </a:r>
          </a:p>
          <a:p>
            <a:r>
              <a:rPr lang="en-US" dirty="0" smtClean="0"/>
              <a:t>Test value chains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6017" y="2348879"/>
            <a:ext cx="3634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Don´t</a:t>
            </a:r>
            <a:r>
              <a:rPr lang="nb-NO" sz="2200" dirty="0" smtClean="0">
                <a:solidFill>
                  <a:srgbClr val="FF0000"/>
                </a:solidFill>
                <a:latin typeface="Handwriting - Dakota"/>
                <a:cs typeface="Handwriting - Dakota"/>
              </a:rPr>
              <a:t> </a:t>
            </a:r>
            <a:r>
              <a:rPr lang="nb-NO" sz="2200" dirty="0" err="1">
                <a:solidFill>
                  <a:srgbClr val="FF0000"/>
                </a:solidFill>
                <a:latin typeface="Handwriting - Dakota"/>
                <a:cs typeface="Handwriting - Dakota"/>
              </a:rPr>
              <a:t>v</a:t>
            </a:r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erify</a:t>
            </a:r>
            <a:r>
              <a:rPr lang="nb-NO" sz="2200" dirty="0" smtClean="0">
                <a:solidFill>
                  <a:srgbClr val="FF0000"/>
                </a:solidFill>
                <a:latin typeface="Handwriting - Dakota"/>
                <a:cs typeface="Handwriting - Dakota"/>
              </a:rPr>
              <a:t> </a:t>
            </a:r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presence</a:t>
            </a:r>
            <a:r>
              <a:rPr lang="nb-NO" sz="2200" dirty="0" smtClean="0">
                <a:solidFill>
                  <a:srgbClr val="FF0000"/>
                </a:solidFill>
                <a:latin typeface="Handwriting - Dakota"/>
                <a:cs typeface="Handwriting - Dakota"/>
              </a:rPr>
              <a:t> </a:t>
            </a:r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of</a:t>
            </a:r>
            <a:endParaRPr lang="nb-NO" sz="2200" dirty="0">
              <a:solidFill>
                <a:srgbClr val="FF0000"/>
              </a:solidFill>
              <a:latin typeface="Handwriting - Dakota"/>
              <a:cs typeface="Handwriting - Dakota"/>
            </a:endParaRPr>
          </a:p>
          <a:p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Username</a:t>
            </a:r>
            <a:r>
              <a:rPr lang="nb-NO" sz="2200" dirty="0" smtClean="0">
                <a:solidFill>
                  <a:srgbClr val="FF0000"/>
                </a:solidFill>
                <a:latin typeface="Handwriting - Dakota"/>
                <a:cs typeface="Handwriting - Dakota"/>
              </a:rPr>
              <a:t> </a:t>
            </a:r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textfield</a:t>
            </a:r>
            <a:endParaRPr lang="nb-NO" sz="2200" dirty="0">
              <a:solidFill>
                <a:srgbClr val="FF0000"/>
              </a:solidFill>
              <a:latin typeface="Handwriting - Dakota"/>
              <a:cs typeface="Handwriting - Dakota"/>
            </a:endParaRPr>
          </a:p>
        </p:txBody>
      </p:sp>
      <p:sp>
        <p:nvSpPr>
          <p:cNvPr id="13" name="Right Arrow 12"/>
          <p:cNvSpPr/>
          <p:nvPr/>
        </p:nvSpPr>
        <p:spPr>
          <a:xfrm rot="8336915">
            <a:off x="3262480" y="3136486"/>
            <a:ext cx="1656184" cy="360040"/>
          </a:xfrm>
          <a:prstGeom prst="rightArrow">
            <a:avLst>
              <a:gd name="adj1" fmla="val 29406"/>
              <a:gd name="adj2" fmla="val 113005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5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3295"/>
    </mc:Choice>
    <mc:Fallback xmlns="">
      <p:transition xmlns:p14="http://schemas.microsoft.com/office/powerpoint/2010/main" advTm="8329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Vegard</a:t>
            </a:r>
            <a:r>
              <a:rPr lang="en-US" dirty="0" smtClean="0"/>
              <a:t> &amp; </a:t>
            </a:r>
            <a:r>
              <a:rPr lang="en-US" dirty="0" err="1" smtClean="0"/>
              <a:t>Øyvind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255" y="1422400"/>
            <a:ext cx="2399560" cy="2798688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5493" y="1422401"/>
            <a:ext cx="2398875" cy="279868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69255" y="4293096"/>
            <a:ext cx="3270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Vegard Hartmann</a:t>
            </a:r>
          </a:p>
          <a:p>
            <a:endParaRPr lang="nb-NO" dirty="0"/>
          </a:p>
          <a:p>
            <a:r>
              <a:rPr lang="nb-NO" dirty="0" smtClean="0"/>
              <a:t>@</a:t>
            </a:r>
            <a:r>
              <a:rPr lang="nb-NO" dirty="0" err="1" smtClean="0"/>
              <a:t>vegardhar</a:t>
            </a:r>
            <a:endParaRPr lang="nb-NO" dirty="0" smtClean="0"/>
          </a:p>
          <a:p>
            <a:r>
              <a:rPr lang="nb-NO" dirty="0" err="1" smtClean="0"/>
              <a:t>vegard.hartmann@gmail.com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5436096" y="4293096"/>
            <a:ext cx="2486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dirty="0" smtClean="0"/>
              <a:t>Øyvind </a:t>
            </a:r>
            <a:r>
              <a:rPr lang="nb-NO" dirty="0" err="1" smtClean="0"/>
              <a:t>Kvangardsnes</a:t>
            </a:r>
            <a:endParaRPr lang="nb-NO" dirty="0" smtClean="0"/>
          </a:p>
          <a:p>
            <a:pPr algn="r"/>
            <a:endParaRPr lang="nb-NO" dirty="0"/>
          </a:p>
          <a:p>
            <a:pPr algn="r"/>
            <a:r>
              <a:rPr lang="nb-NO" dirty="0" smtClean="0"/>
              <a:t>@</a:t>
            </a:r>
            <a:r>
              <a:rPr lang="nb-NO" dirty="0" err="1" smtClean="0"/>
              <a:t>kvangaball</a:t>
            </a:r>
            <a:endParaRPr lang="nb-NO" dirty="0" smtClean="0"/>
          </a:p>
          <a:p>
            <a:pPr algn="r"/>
            <a:r>
              <a:rPr lang="nb-NO" dirty="0" err="1" smtClean="0"/>
              <a:t>ok@bekk.no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5877272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hartmann</a:t>
            </a:r>
            <a:r>
              <a:rPr lang="nb-NO" dirty="0"/>
              <a:t>/</a:t>
            </a:r>
            <a:r>
              <a:rPr lang="nb-NO" dirty="0" err="1"/>
              <a:t>ClubZoneBook</a:t>
            </a:r>
            <a:endParaRPr lang="nb-NO" dirty="0"/>
          </a:p>
        </p:txBody>
      </p:sp>
    </p:spTree>
  </p:cSld>
  <p:clrMapOvr>
    <a:masterClrMapping/>
  </p:clrMapOvr>
  <p:transition xmlns:p14="http://schemas.microsoft.com/office/powerpoint/2010/main" advTm="446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Don´t record scripts</a:t>
            </a:r>
          </a:p>
          <a:p>
            <a:r>
              <a:rPr lang="en-US" dirty="0" smtClean="0"/>
              <a:t>Test value chains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9872" y="2348880"/>
            <a:ext cx="3416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Verify</a:t>
            </a:r>
            <a:r>
              <a:rPr lang="nb-NO" sz="2200" dirty="0" smtClean="0">
                <a:solidFill>
                  <a:srgbClr val="FF0000"/>
                </a:solidFill>
                <a:latin typeface="Handwriting - Dakota"/>
                <a:cs typeface="Handwriting - Dakota"/>
              </a:rPr>
              <a:t> </a:t>
            </a:r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succesful</a:t>
            </a:r>
            <a:r>
              <a:rPr lang="nb-NO" sz="2200" dirty="0" smtClean="0">
                <a:solidFill>
                  <a:srgbClr val="FF0000"/>
                </a:solidFill>
                <a:latin typeface="Handwriting - Dakota"/>
                <a:cs typeface="Handwriting - Dakota"/>
              </a:rPr>
              <a:t> </a:t>
            </a:r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logon</a:t>
            </a:r>
            <a:endParaRPr lang="nb-NO" sz="2200" dirty="0">
              <a:solidFill>
                <a:srgbClr val="FF0000"/>
              </a:solidFill>
              <a:latin typeface="Handwriting - Dakota"/>
              <a:cs typeface="Handwriting - Dakota"/>
            </a:endParaRPr>
          </a:p>
        </p:txBody>
      </p:sp>
      <p:pic>
        <p:nvPicPr>
          <p:cNvPr id="5" name="Picture 4" descr="john_do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40968"/>
            <a:ext cx="3479304" cy="2940114"/>
          </a:xfrm>
          <a:prstGeom prst="rect">
            <a:avLst/>
          </a:prstGeom>
        </p:spPr>
      </p:pic>
      <p:pic>
        <p:nvPicPr>
          <p:cNvPr id="9" name="Picture 8" descr="successful_log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84984"/>
            <a:ext cx="1924339" cy="26920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355976" y="4365104"/>
            <a:ext cx="1800200" cy="5760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49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514"/>
    </mc:Choice>
    <mc:Fallback xmlns="">
      <p:transition xmlns:p14="http://schemas.microsoft.com/office/powerpoint/2010/main" advTm="395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Don´t record scripts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Test value chains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PageObjects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7584" y="3501008"/>
            <a:ext cx="7957010" cy="1800200"/>
            <a:chOff x="827584" y="3501008"/>
            <a:chExt cx="7957010" cy="1800200"/>
          </a:xfrm>
        </p:grpSpPr>
        <p:grpSp>
          <p:nvGrpSpPr>
            <p:cNvPr id="6" name="Group 5"/>
            <p:cNvGrpSpPr/>
            <p:nvPr/>
          </p:nvGrpSpPr>
          <p:grpSpPr>
            <a:xfrm>
              <a:off x="3016250" y="3652006"/>
              <a:ext cx="2715315" cy="1426464"/>
              <a:chOff x="3016250" y="3637064"/>
              <a:chExt cx="2715315" cy="1426464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4305101" y="3637064"/>
                <a:ext cx="1426464" cy="142646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 smtClean="0"/>
                  <a:t>Page</a:t>
                </a:r>
              </a:p>
              <a:p>
                <a:pPr algn="ctr"/>
                <a:r>
                  <a:rPr lang="nb-NO" dirty="0" smtClean="0"/>
                  <a:t>Object</a:t>
                </a:r>
                <a:endParaRPr lang="nb-NO" dirty="0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3060700" y="4367690"/>
                <a:ext cx="1200150" cy="1588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994150" y="3917950"/>
                <a:ext cx="2838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 smtClean="0">
                    <a:solidFill>
                      <a:srgbClr val="000000"/>
                    </a:solidFill>
                  </a:rPr>
                  <a:t>1</a:t>
                </a:r>
                <a:endParaRPr lang="nb-NO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16250" y="3917950"/>
                <a:ext cx="2838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 smtClean="0">
                    <a:solidFill>
                      <a:schemeClr val="bg1"/>
                    </a:solidFill>
                  </a:rPr>
                  <a:t>1</a:t>
                </a:r>
                <a:endParaRPr lang="nb-NO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772150" y="3525706"/>
              <a:ext cx="3012444" cy="1679065"/>
              <a:chOff x="5772150" y="3510764"/>
              <a:chExt cx="3012444" cy="1679065"/>
            </a:xfrm>
          </p:grpSpPr>
          <p:grpSp>
            <p:nvGrpSpPr>
              <p:cNvPr id="12" name="Group 10"/>
              <p:cNvGrpSpPr>
                <a:grpSpLocks noChangeAspect="1"/>
              </p:cNvGrpSpPr>
              <p:nvPr/>
            </p:nvGrpSpPr>
            <p:grpSpPr>
              <a:xfrm>
                <a:off x="7150100" y="3510764"/>
                <a:ext cx="1634494" cy="1679065"/>
                <a:chOff x="4295772" y="3286124"/>
                <a:chExt cx="1047752" cy="1076324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4429124" y="3286124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b-NO" dirty="0" smtClean="0"/>
                    <a:t>Test</a:t>
                  </a:r>
                  <a:endParaRPr lang="nb-NO" dirty="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4357686" y="3357562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b-NO" dirty="0" smtClean="0"/>
                    <a:t>Test</a:t>
                  </a:r>
                  <a:endParaRPr lang="nb-NO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295772" y="3448048"/>
                  <a:ext cx="914400" cy="9144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b-NO" dirty="0" smtClean="0"/>
                    <a:t>Test</a:t>
                  </a:r>
                  <a:endParaRPr lang="nb-NO" dirty="0"/>
                </a:p>
              </p:txBody>
            </p:sp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772150" y="4319588"/>
                <a:ext cx="1333500" cy="1588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prstDash val="solid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772150" y="3917950"/>
                <a:ext cx="295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b="1" dirty="0" smtClean="0">
                    <a:solidFill>
                      <a:schemeClr val="bg1"/>
                    </a:solidFill>
                  </a:rPr>
                  <a:t>*</a:t>
                </a:r>
                <a:endParaRPr lang="nb-NO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794500" y="3917950"/>
                <a:ext cx="295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b="1" dirty="0" smtClean="0">
                    <a:solidFill>
                      <a:schemeClr val="bg1"/>
                    </a:solidFill>
                  </a:rPr>
                  <a:t>*</a:t>
                </a:r>
                <a:endParaRPr lang="nb-NO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9" name="Picture 18" descr="username_passwor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3501008"/>
              <a:ext cx="2124726" cy="18002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2555776" y="2348880"/>
            <a:ext cx="3082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Hides</a:t>
            </a:r>
            <a:r>
              <a:rPr lang="nb-NO" sz="2200" dirty="0" smtClean="0">
                <a:solidFill>
                  <a:srgbClr val="FF0000"/>
                </a:solidFill>
                <a:latin typeface="Handwriting - Dakota"/>
                <a:cs typeface="Handwriting - Dakota"/>
              </a:rPr>
              <a:t> </a:t>
            </a:r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implementation</a:t>
            </a:r>
            <a:endParaRPr lang="nb-NO" sz="2200" dirty="0" smtClean="0">
              <a:solidFill>
                <a:srgbClr val="FF0000"/>
              </a:solidFill>
              <a:latin typeface="Handwriting - Dakota"/>
              <a:cs typeface="Handwriting - Dakota"/>
            </a:endParaRPr>
          </a:p>
          <a:p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details</a:t>
            </a:r>
            <a:endParaRPr lang="nb-NO" sz="2200" dirty="0">
              <a:solidFill>
                <a:srgbClr val="FF0000"/>
              </a:solidFill>
              <a:latin typeface="Handwriting - Dakota"/>
              <a:cs typeface="Handwriting - Dakota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635896" y="3284984"/>
            <a:ext cx="0" cy="792088"/>
          </a:xfrm>
          <a:prstGeom prst="straightConnector1">
            <a:avLst/>
          </a:prstGeom>
          <a:ln w="25400" cap="flat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08104" y="2492896"/>
            <a:ext cx="1967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Exposes</a:t>
            </a:r>
            <a:endParaRPr lang="nb-NO" sz="2200" dirty="0" smtClean="0">
              <a:solidFill>
                <a:srgbClr val="FF0000"/>
              </a:solidFill>
              <a:latin typeface="Handwriting - Dakota"/>
              <a:cs typeface="Handwriting - Dakota"/>
            </a:endParaRPr>
          </a:p>
          <a:p>
            <a:r>
              <a:rPr lang="nb-NO" sz="2200" dirty="0" err="1" smtClean="0">
                <a:solidFill>
                  <a:srgbClr val="FF0000"/>
                </a:solidFill>
                <a:latin typeface="Handwriting - Dakota"/>
                <a:cs typeface="Handwriting - Dakota"/>
              </a:rPr>
              <a:t>functionality</a:t>
            </a:r>
            <a:endParaRPr lang="nb-NO" sz="2200" dirty="0">
              <a:solidFill>
                <a:srgbClr val="FF0000"/>
              </a:solidFill>
              <a:latin typeface="Handwriting - Dakota"/>
              <a:cs typeface="Handwriting - Dakot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372200" y="3356992"/>
            <a:ext cx="0" cy="792088"/>
          </a:xfrm>
          <a:prstGeom prst="straightConnector1">
            <a:avLst/>
          </a:prstGeom>
          <a:ln w="25400" cap="flat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958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143"/>
    </mc:Choice>
    <mc:Fallback xmlns="">
      <p:transition xmlns:p14="http://schemas.microsoft.com/office/powerpoint/2010/main" advTm="21314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WebDriver</a:t>
            </a:r>
            <a:r>
              <a:rPr lang="en-US" dirty="0" smtClean="0"/>
              <a:t>/Selenium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Framework for web-interaction</a:t>
            </a:r>
          </a:p>
          <a:p>
            <a:r>
              <a:rPr lang="en-US" dirty="0" smtClean="0"/>
              <a:t>Object-based API</a:t>
            </a:r>
          </a:p>
          <a:p>
            <a:r>
              <a:rPr lang="en-US" dirty="0" smtClean="0"/>
              <a:t>Always interact with objects</a:t>
            </a:r>
          </a:p>
          <a:p>
            <a:r>
              <a:rPr lang="en-US" dirty="0" smtClean="0"/>
              <a:t>Supports several browsers</a:t>
            </a:r>
          </a:p>
          <a:p>
            <a:r>
              <a:rPr lang="en-US" dirty="0" smtClean="0"/>
              <a:t>Supports JavaScript</a:t>
            </a:r>
          </a:p>
          <a:p>
            <a:r>
              <a:rPr lang="en-US" dirty="0" smtClean="0"/>
              <a:t>Stable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33397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Example: </a:t>
            </a:r>
            <a:r>
              <a:rPr lang="en-US" sz="3600" dirty="0" err="1" smtClean="0"/>
              <a:t>WebDriver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05638" y="6492875"/>
            <a:ext cx="2138362" cy="365125"/>
          </a:xfrm>
        </p:spPr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7544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3 tests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 err="1" smtClean="0"/>
              <a:t>Add</a:t>
            </a:r>
            <a:endParaRPr lang="nb-NO" dirty="0" smtClean="0"/>
          </a:p>
          <a:p>
            <a:pPr lvl="1"/>
            <a:r>
              <a:rPr lang="nb-NO" dirty="0" err="1" smtClean="0"/>
              <a:t>shouldAddEventToEventlist</a:t>
            </a:r>
            <a:endParaRPr lang="nb-NO" dirty="0" smtClean="0"/>
          </a:p>
          <a:p>
            <a:r>
              <a:rPr lang="nb-NO" dirty="0" smtClean="0"/>
              <a:t>Update</a:t>
            </a:r>
          </a:p>
          <a:p>
            <a:pPr lvl="1"/>
            <a:r>
              <a:rPr lang="nb-NO" dirty="0" err="1"/>
              <a:t>shouldUpdateEventWithLocation</a:t>
            </a:r>
            <a:endParaRPr lang="nb-NO" dirty="0" smtClean="0"/>
          </a:p>
          <a:p>
            <a:r>
              <a:rPr lang="nb-NO" dirty="0" err="1" smtClean="0"/>
              <a:t>Delete</a:t>
            </a:r>
            <a:endParaRPr lang="nb-NO" dirty="0" smtClean="0"/>
          </a:p>
          <a:p>
            <a:pPr lvl="1"/>
            <a:r>
              <a:rPr lang="nb-NO" dirty="0" err="1"/>
              <a:t>shouldDeleteEvent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74993962"/>
      </p:ext>
    </p:extLst>
  </p:cSld>
  <p:clrMapOvr>
    <a:masterClrMapping/>
  </p:clrMapOvr>
  <p:transition xmlns:p14="http://schemas.microsoft.com/office/powerpoint/2010/main" advTm="15829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ddEvent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2656"/>
            <a:ext cx="6176020" cy="14558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19672" y="692696"/>
            <a:ext cx="6192688" cy="21602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4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145"/>
    </mc:Choice>
    <mc:Fallback xmlns="">
      <p:transition xmlns:p14="http://schemas.microsoft.com/office/powerpoint/2010/main" advTm="24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addEvent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2656"/>
            <a:ext cx="6176020" cy="1455857"/>
          </a:xfrm>
          <a:prstGeom prst="rect">
            <a:avLst/>
          </a:prstGeom>
        </p:spPr>
      </p:pic>
      <p:pic>
        <p:nvPicPr>
          <p:cNvPr id="2" name="Picture 1" descr="eventlist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60848"/>
            <a:ext cx="4009379" cy="40711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19672" y="836712"/>
            <a:ext cx="6192688" cy="21602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65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192"/>
    </mc:Choice>
    <mc:Fallback xmlns="">
      <p:transition xmlns:p14="http://schemas.microsoft.com/office/powerpoint/2010/main" advTm="1319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 descr="addEvent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2656"/>
            <a:ext cx="6176020" cy="1455857"/>
          </a:xfrm>
          <a:prstGeom prst="rect">
            <a:avLst/>
          </a:prstGeom>
        </p:spPr>
      </p:pic>
      <p:pic>
        <p:nvPicPr>
          <p:cNvPr id="2" name="Picture 1" descr="eventlist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60848"/>
            <a:ext cx="4009379" cy="40711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19672" y="1015200"/>
            <a:ext cx="6192688" cy="21602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Oval 5"/>
          <p:cNvSpPr/>
          <p:nvPr/>
        </p:nvSpPr>
        <p:spPr>
          <a:xfrm>
            <a:off x="4283968" y="2564904"/>
            <a:ext cx="1152128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Arrow 6"/>
          <p:cNvSpPr/>
          <p:nvPr/>
        </p:nvSpPr>
        <p:spPr>
          <a:xfrm rot="8343198">
            <a:off x="5289559" y="2213152"/>
            <a:ext cx="79208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83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985"/>
    </mc:Choice>
    <mc:Fallback xmlns="">
      <p:transition xmlns:p14="http://schemas.microsoft.com/office/powerpoint/2010/main" advTm="3698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 descr="addEvent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2656"/>
            <a:ext cx="6176020" cy="1455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19672" y="1196752"/>
            <a:ext cx="6192688" cy="21602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Picture 4" descr="addEvent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988840"/>
            <a:ext cx="4645000" cy="39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952"/>
    </mc:Choice>
    <mc:Fallback xmlns="">
      <p:transition xmlns:p14="http://schemas.microsoft.com/office/powerpoint/2010/main" advTm="169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 descr="addEvent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2656"/>
            <a:ext cx="6176020" cy="1455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19672" y="1375200"/>
            <a:ext cx="6192688" cy="21602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5" descr="updatetEventl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04864"/>
            <a:ext cx="5999320" cy="285306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123728" y="4437112"/>
            <a:ext cx="100811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ight Arrow 9"/>
          <p:cNvSpPr/>
          <p:nvPr/>
        </p:nvSpPr>
        <p:spPr>
          <a:xfrm rot="8343198">
            <a:off x="2985301" y="4085361"/>
            <a:ext cx="792088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097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142"/>
    </mc:Choice>
    <mc:Fallback xmlns="">
      <p:transition xmlns:p14="http://schemas.microsoft.com/office/powerpoint/2010/main" advTm="391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loadtesting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3466" y="1274733"/>
            <a:ext cx="8617068" cy="4856229"/>
          </a:xfrm>
        </p:spPr>
        <p:txBody>
          <a:bodyPr/>
          <a:lstStyle/>
          <a:p>
            <a:r>
              <a:rPr lang="en-US" sz="2800" dirty="0"/>
              <a:t>Expensive</a:t>
            </a:r>
          </a:p>
          <a:p>
            <a:r>
              <a:rPr lang="en-US" sz="2800" dirty="0"/>
              <a:t>Difficult to get started</a:t>
            </a:r>
          </a:p>
          <a:p>
            <a:r>
              <a:rPr lang="en-US" sz="2800" dirty="0"/>
              <a:t>Functional verification</a:t>
            </a:r>
          </a:p>
          <a:p>
            <a:r>
              <a:rPr lang="en-US" sz="2800" dirty="0" smtClean="0"/>
              <a:t>Fragile</a:t>
            </a:r>
          </a:p>
          <a:p>
            <a:r>
              <a:rPr lang="en-US" sz="2800" dirty="0" smtClean="0"/>
              <a:t>Maintainability</a:t>
            </a:r>
            <a:endParaRPr lang="en-US" sz="2800" dirty="0"/>
          </a:p>
          <a:p>
            <a:r>
              <a:rPr lang="en-US" sz="2800" dirty="0"/>
              <a:t>Done rarely/late/</a:t>
            </a:r>
            <a:r>
              <a:rPr lang="en-US" sz="2800" dirty="0" smtClean="0"/>
              <a:t>never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 advTm="48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 descr="addEvent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2656"/>
            <a:ext cx="6176020" cy="1455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19672" y="1015200"/>
            <a:ext cx="6192688" cy="21602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Picture 4" descr="chooseEditEventCo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636912"/>
            <a:ext cx="6413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214"/>
    </mc:Choice>
    <mc:Fallback xmlns="">
      <p:transition xmlns:p14="http://schemas.microsoft.com/office/powerpoint/2010/main" advTm="172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Run the tests!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05638" y="6492875"/>
            <a:ext cx="2138362" cy="365125"/>
          </a:xfrm>
        </p:spPr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78955"/>
      </p:ext>
    </p:extLst>
  </p:cSld>
  <p:clrMapOvr>
    <a:masterClrMapping/>
  </p:clrMapOvr>
  <p:transition xmlns:p14="http://schemas.microsoft.com/office/powerpoint/2010/main" advTm="12358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2" name="webtestru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7288"/>
      </p:ext>
    </p:extLst>
  </p:cSld>
  <p:clrMapOvr>
    <a:masterClrMapping/>
  </p:clrMapOvr>
  <p:transition xmlns:p14="http://schemas.microsoft.com/office/powerpoint/2010/main" advTm="59941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59456" objId="6"/>
      </p14:showEvt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loadtesting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3466" y="1274733"/>
            <a:ext cx="8617068" cy="4856229"/>
          </a:xfrm>
        </p:spPr>
        <p:txBody>
          <a:bodyPr/>
          <a:lstStyle/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Expensive</a:t>
            </a:r>
          </a:p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Difficult to get started</a:t>
            </a:r>
          </a:p>
          <a:p>
            <a:r>
              <a:rPr lang="en-US" sz="2800" dirty="0" smtClean="0"/>
              <a:t>Functional verification</a:t>
            </a:r>
          </a:p>
          <a:p>
            <a:r>
              <a:rPr lang="en-US" sz="2800" dirty="0" smtClean="0"/>
              <a:t>Fragile</a:t>
            </a:r>
          </a:p>
          <a:p>
            <a:r>
              <a:rPr lang="en-US" sz="2800" dirty="0" smtClean="0"/>
              <a:t>Maintainability</a:t>
            </a:r>
          </a:p>
          <a:p>
            <a:r>
              <a:rPr lang="en-US" sz="2800" dirty="0" smtClean="0"/>
              <a:t>Done </a:t>
            </a:r>
            <a:r>
              <a:rPr lang="en-US" sz="2800" dirty="0"/>
              <a:t>rarely/late/</a:t>
            </a:r>
            <a:r>
              <a:rPr lang="en-US" sz="2800" dirty="0" smtClean="0"/>
              <a:t>never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95330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dirty="0" smtClean="0"/>
              <a:t>Grinder</a:t>
            </a:r>
            <a:br>
              <a:rPr lang="en-US" sz="4400" dirty="0" smtClean="0"/>
            </a:br>
            <a:r>
              <a:rPr lang="en-US" sz="4400" dirty="0" smtClean="0"/>
              <a:t>+ </a:t>
            </a:r>
            <a:br>
              <a:rPr lang="en-US" sz="4400" dirty="0" smtClean="0"/>
            </a:br>
            <a:r>
              <a:rPr lang="en-US" sz="4400" dirty="0" err="1" smtClean="0"/>
              <a:t>WebDriver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=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???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05638" y="6492875"/>
            <a:ext cx="2138362" cy="365125"/>
          </a:xfrm>
        </p:spPr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3471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107" r="107"/>
          <a:stretch>
            <a:fillRect/>
          </a:stretch>
        </p:blipFill>
        <p:spPr>
          <a:xfrm>
            <a:off x="1880461" y="1916832"/>
            <a:ext cx="5355835" cy="3018333"/>
          </a:xfrm>
        </p:spPr>
      </p:pic>
    </p:spTree>
    <p:extLst>
      <p:ext uri="{BB962C8B-B14F-4D97-AF65-F5344CB8AC3E}">
        <p14:creationId xmlns:p14="http://schemas.microsoft.com/office/powerpoint/2010/main" val="37195940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dirty="0" smtClean="0"/>
              <a:t>The JVM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181891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dirty="0" smtClean="0"/>
              <a:t>Tooling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0501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dirty="0" smtClean="0"/>
              <a:t>Maintained by the developers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61562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dirty="0" smtClean="0"/>
              <a:t>… and used by testers when needed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42192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Help!! </a:t>
            </a:r>
            <a:r>
              <a:rPr lang="en-US" dirty="0" err="1" smtClean="0"/>
              <a:t>Loadtesting</a:t>
            </a:r>
            <a:r>
              <a:rPr lang="en-US" dirty="0" smtClean="0"/>
              <a:t> WTF?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687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00" y="1066800"/>
            <a:ext cx="8640000" cy="3463200"/>
          </a:xfrm>
        </p:spPr>
        <p:txBody>
          <a:bodyPr/>
          <a:lstStyle/>
          <a:p>
            <a:pPr algn="ctr"/>
            <a:r>
              <a:rPr lang="en-US" sz="4400" dirty="0" smtClean="0"/>
              <a:t>Grinder</a:t>
            </a:r>
            <a:br>
              <a:rPr lang="en-US" sz="4400" dirty="0" smtClean="0"/>
            </a:br>
            <a:r>
              <a:rPr lang="en-US" sz="4400" dirty="0" smtClean="0"/>
              <a:t> </a:t>
            </a:r>
            <a:br>
              <a:rPr lang="en-US" sz="4400" dirty="0" smtClean="0"/>
            </a:br>
            <a:r>
              <a:rPr lang="en-US" sz="4400" dirty="0" smtClean="0"/>
              <a:t>+</a:t>
            </a:r>
            <a:br>
              <a:rPr lang="en-US" sz="4400" dirty="0" smtClean="0"/>
            </a:br>
            <a:r>
              <a:rPr lang="en-US" sz="4400" dirty="0" smtClean="0"/>
              <a:t> </a:t>
            </a:r>
            <a:br>
              <a:rPr lang="en-US" sz="4400" dirty="0" smtClean="0"/>
            </a:br>
            <a:r>
              <a:rPr lang="en-US" sz="4400" dirty="0" err="1" smtClean="0"/>
              <a:t>WebDriver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=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Heart 3"/>
          <p:cNvSpPr/>
          <p:nvPr/>
        </p:nvSpPr>
        <p:spPr>
          <a:xfrm>
            <a:off x="3429000" y="4343400"/>
            <a:ext cx="2362200" cy="1676400"/>
          </a:xfrm>
          <a:prstGeom prst="heart">
            <a:avLst/>
          </a:prstGeom>
          <a:solidFill>
            <a:srgbClr val="F04E52"/>
          </a:solidFill>
          <a:ln>
            <a:solidFill>
              <a:srgbClr val="F04E5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67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Demo: </a:t>
            </a:r>
            <a:br>
              <a:rPr lang="en-US" sz="3600" dirty="0" smtClean="0"/>
            </a:br>
            <a:r>
              <a:rPr lang="en-US" sz="3600" dirty="0" smtClean="0"/>
              <a:t>Grinder + </a:t>
            </a:r>
            <a:r>
              <a:rPr lang="en-US" sz="3600" dirty="0" err="1" smtClean="0"/>
              <a:t>WebDriver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05638" y="6492875"/>
            <a:ext cx="2138362" cy="365125"/>
          </a:xfrm>
        </p:spPr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944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7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660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loadtesting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3466" y="1274733"/>
            <a:ext cx="8617068" cy="4856229"/>
          </a:xfrm>
        </p:spPr>
        <p:txBody>
          <a:bodyPr/>
          <a:lstStyle/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Expensive</a:t>
            </a:r>
          </a:p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Difficult to get started</a:t>
            </a:r>
          </a:p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Functional verification</a:t>
            </a:r>
          </a:p>
          <a:p>
            <a:r>
              <a:rPr lang="en-US" sz="2800" strike="sngStrike" dirty="0" smtClean="0">
                <a:solidFill>
                  <a:schemeClr val="tx1">
                    <a:alpha val="50000"/>
                  </a:schemeClr>
                </a:solidFill>
              </a:rPr>
              <a:t>Fragile</a:t>
            </a:r>
          </a:p>
          <a:p>
            <a:r>
              <a:rPr lang="en-US" sz="2800" strike="sngStrike" dirty="0" smtClean="0">
                <a:solidFill>
                  <a:schemeClr val="tx1">
                    <a:alpha val="50000"/>
                  </a:schemeClr>
                </a:solidFill>
              </a:rPr>
              <a:t>Maintainability</a:t>
            </a:r>
            <a:endParaRPr lang="en-US" sz="2800" strike="sngStrike" dirty="0">
              <a:solidFill>
                <a:schemeClr val="tx1">
                  <a:alpha val="50000"/>
                </a:schemeClr>
              </a:solidFill>
            </a:endParaRPr>
          </a:p>
          <a:p>
            <a:r>
              <a:rPr lang="en-US" sz="2800" dirty="0"/>
              <a:t>Done rarely/late/</a:t>
            </a:r>
            <a:r>
              <a:rPr lang="en-US" sz="2800" dirty="0" smtClean="0"/>
              <a:t>never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6981982"/>
      </p:ext>
    </p:extLst>
  </p:cSld>
  <p:clrMapOvr>
    <a:masterClrMapping/>
  </p:clrMapOvr>
  <p:transition xmlns:p14="http://schemas.microsoft.com/office/powerpoint/2010/main" advTm="6039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dirty="0" err="1" smtClean="0"/>
              <a:t>loadtesting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Test application performance from commit to commit</a:t>
            </a:r>
          </a:p>
          <a:p>
            <a:r>
              <a:rPr lang="en-US" dirty="0" smtClean="0"/>
              <a:t>Discover bottlenecks and load issues before they matter</a:t>
            </a:r>
          </a:p>
          <a:p>
            <a:r>
              <a:rPr lang="en-US" dirty="0" smtClean="0"/>
              <a:t>Build proper response times into the application from the beginning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11660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 smtClean="0"/>
              <a:t>Example: </a:t>
            </a:r>
            <a:br>
              <a:rPr lang="en-US" sz="3600" dirty="0" smtClean="0"/>
            </a:br>
            <a:r>
              <a:rPr lang="en-US" sz="3600" dirty="0" smtClean="0"/>
              <a:t>Continuous load testing</a:t>
            </a:r>
            <a:br>
              <a:rPr lang="en-US" sz="3600" dirty="0" smtClean="0"/>
            </a:br>
            <a:r>
              <a:rPr lang="en-US" sz="3600" dirty="0" smtClean="0"/>
              <a:t>with</a:t>
            </a:r>
            <a:br>
              <a:rPr lang="en-US" sz="3600" dirty="0" smtClean="0"/>
            </a:br>
            <a:r>
              <a:rPr lang="en-US" sz="3600" dirty="0" smtClean="0"/>
              <a:t>Jenkins Grinder plugin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05638" y="6492875"/>
            <a:ext cx="2138362" cy="365125"/>
          </a:xfrm>
        </p:spPr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1074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Ingredients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 descr="seleni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2113975" cy="1913148"/>
          </a:xfrm>
          <a:prstGeom prst="rect">
            <a:avLst/>
          </a:prstGeom>
        </p:spPr>
      </p:pic>
      <p:pic>
        <p:nvPicPr>
          <p:cNvPr id="6" name="Picture 5" descr="grinder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628800"/>
            <a:ext cx="4890120" cy="978024"/>
          </a:xfrm>
          <a:prstGeom prst="rect">
            <a:avLst/>
          </a:prstGeom>
        </p:spPr>
      </p:pic>
      <p:pic>
        <p:nvPicPr>
          <p:cNvPr id="7" name="Picture 6" descr="image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149080"/>
            <a:ext cx="3111500" cy="1066800"/>
          </a:xfrm>
          <a:prstGeom prst="rect">
            <a:avLst/>
          </a:prstGeom>
        </p:spPr>
      </p:pic>
      <p:pic>
        <p:nvPicPr>
          <p:cNvPr id="8" name="Picture 7" descr="jenkin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4502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8058"/>
      </p:ext>
    </p:extLst>
  </p:cSld>
  <p:clrMapOvr>
    <a:masterClrMapping/>
  </p:clrMapOvr>
  <p:transition xmlns:p14="http://schemas.microsoft.com/office/powerpoint/2010/main" advTm="21552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Loadtests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Jenkins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loadtest_jenki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75" y="980728"/>
            <a:ext cx="5764851" cy="52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68199"/>
      </p:ext>
    </p:extLst>
  </p:cSld>
  <p:clrMapOvr>
    <a:masterClrMapping/>
  </p:clrMapOvr>
  <p:transition xmlns:p14="http://schemas.microsoft.com/office/powerpoint/2010/main" advTm="24956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Jenkins</a:t>
            </a:r>
            <a:r>
              <a:rPr lang="nb-NO" dirty="0" smtClean="0"/>
              <a:t> Grinder </a:t>
            </a:r>
            <a:r>
              <a:rPr lang="nb-NO" dirty="0" err="1" smtClean="0"/>
              <a:t>plugin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grinder_plugin_grap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"/>
          <a:stretch/>
        </p:blipFill>
        <p:spPr>
          <a:xfrm>
            <a:off x="395536" y="1772817"/>
            <a:ext cx="8388424" cy="31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38068"/>
      </p:ext>
    </p:extLst>
  </p:cSld>
  <p:clrMapOvr>
    <a:masterClrMapping/>
  </p:clrMapOvr>
  <p:transition xmlns:p14="http://schemas.microsoft.com/office/powerpoint/2010/main" advTm="8572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Jenkins</a:t>
            </a:r>
            <a:r>
              <a:rPr lang="nb-NO" dirty="0" smtClean="0"/>
              <a:t> Grinder </a:t>
            </a:r>
            <a:r>
              <a:rPr lang="nb-NO" dirty="0" err="1" smtClean="0"/>
              <a:t>plugin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grinder_plugin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416641" cy="23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5617"/>
      </p:ext>
    </p:extLst>
  </p:cSld>
  <p:clrMapOvr>
    <a:masterClrMapping/>
  </p:clrMapOvr>
  <p:transition xmlns:p14="http://schemas.microsoft.com/office/powerpoint/2010/main" advTm="3284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 Performance WTF???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Will it scale?</a:t>
            </a:r>
          </a:p>
          <a:p>
            <a:r>
              <a:rPr lang="en-US" sz="2800" dirty="0" smtClean="0"/>
              <a:t>What happens when it breaks?</a:t>
            </a:r>
          </a:p>
          <a:p>
            <a:r>
              <a:rPr lang="en-US" sz="2800" dirty="0" smtClean="0"/>
              <a:t>How can we test this?</a:t>
            </a:r>
          </a:p>
          <a:p>
            <a:r>
              <a:rPr lang="en-US" sz="2800" dirty="0" smtClean="0"/>
              <a:t>There is no money left on the budget for that…</a:t>
            </a:r>
          </a:p>
          <a:p>
            <a:r>
              <a:rPr lang="en-US" sz="2800" dirty="0" smtClean="0"/>
              <a:t>I´m almost sure it will work!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359877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loadtesting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3466" y="1274733"/>
            <a:ext cx="8617068" cy="4856229"/>
          </a:xfrm>
        </p:spPr>
        <p:txBody>
          <a:bodyPr/>
          <a:lstStyle/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Expensive</a:t>
            </a:r>
          </a:p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Difficult to get started</a:t>
            </a:r>
          </a:p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Functional verification</a:t>
            </a:r>
          </a:p>
          <a:p>
            <a:r>
              <a:rPr lang="en-US" sz="2800" strike="sngStrike" dirty="0" smtClean="0">
                <a:solidFill>
                  <a:schemeClr val="tx1">
                    <a:alpha val="50000"/>
                  </a:schemeClr>
                </a:solidFill>
              </a:rPr>
              <a:t>Fragile</a:t>
            </a:r>
          </a:p>
          <a:p>
            <a:r>
              <a:rPr lang="en-US" sz="2800" strike="sngStrike" dirty="0" smtClean="0">
                <a:solidFill>
                  <a:schemeClr val="tx1">
                    <a:alpha val="50000"/>
                  </a:schemeClr>
                </a:solidFill>
              </a:rPr>
              <a:t>Maintainability</a:t>
            </a:r>
            <a:endParaRPr lang="en-US" sz="2800" strike="sngStrike" dirty="0">
              <a:solidFill>
                <a:schemeClr val="tx1">
                  <a:alpha val="50000"/>
                </a:schemeClr>
              </a:solidFill>
            </a:endParaRPr>
          </a:p>
          <a:p>
            <a:r>
              <a:rPr lang="en-US" sz="2800" strike="sngStrike" dirty="0">
                <a:solidFill>
                  <a:schemeClr val="tx1">
                    <a:alpha val="50000"/>
                  </a:schemeClr>
                </a:solidFill>
              </a:rPr>
              <a:t>Done rarely/late/</a:t>
            </a:r>
            <a:r>
              <a:rPr lang="en-US" sz="2800" strike="sngStrike" dirty="0" smtClean="0">
                <a:solidFill>
                  <a:schemeClr val="tx1">
                    <a:alpha val="50000"/>
                  </a:schemeClr>
                </a:solidFill>
              </a:rPr>
              <a:t>never</a:t>
            </a:r>
            <a:endParaRPr lang="en-US" sz="2800" strike="sngStrike" dirty="0">
              <a:solidFill>
                <a:schemeClr val="tx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81982"/>
      </p:ext>
    </p:extLst>
  </p:cSld>
  <p:clrMapOvr>
    <a:masterClrMapping/>
  </p:clrMapOvr>
  <p:transition xmlns:p14="http://schemas.microsoft.com/office/powerpoint/2010/main" advTm="291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3466" y="1274733"/>
            <a:ext cx="4164518" cy="4856229"/>
          </a:xfrm>
        </p:spPr>
        <p:txBody>
          <a:bodyPr/>
          <a:lstStyle/>
          <a:p>
            <a:r>
              <a:rPr lang="en-US" sz="2800" dirty="0"/>
              <a:t>Expensive</a:t>
            </a:r>
          </a:p>
          <a:p>
            <a:r>
              <a:rPr lang="en-US" sz="2800" dirty="0"/>
              <a:t>Difficult to get started</a:t>
            </a:r>
          </a:p>
          <a:p>
            <a:r>
              <a:rPr lang="en-US" sz="2800" dirty="0"/>
              <a:t>Functional verification</a:t>
            </a:r>
          </a:p>
          <a:p>
            <a:r>
              <a:rPr lang="en-US" sz="2800" dirty="0" smtClean="0"/>
              <a:t>Fragile</a:t>
            </a:r>
          </a:p>
          <a:p>
            <a:r>
              <a:rPr lang="en-US" sz="2800" dirty="0" smtClean="0"/>
              <a:t>Maintainability</a:t>
            </a:r>
            <a:endParaRPr lang="en-US" sz="2800" dirty="0"/>
          </a:p>
          <a:p>
            <a:r>
              <a:rPr lang="en-US" sz="2800" dirty="0"/>
              <a:t>Done rarely/late/</a:t>
            </a:r>
            <a:r>
              <a:rPr lang="en-US" sz="2800" dirty="0" smtClean="0"/>
              <a:t>never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052736"/>
            <a:ext cx="8640000" cy="3463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800" kern="1200" baseline="0">
                <a:solidFill>
                  <a:srgbClr val="8573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Grinder</a:t>
            </a:r>
            <a:br>
              <a:rPr lang="en-US" sz="4400" dirty="0" smtClean="0"/>
            </a:br>
            <a:r>
              <a:rPr lang="en-US" sz="4400" dirty="0" smtClean="0"/>
              <a:t> </a:t>
            </a:r>
            <a:br>
              <a:rPr lang="en-US" sz="4400" dirty="0" smtClean="0"/>
            </a:br>
            <a:r>
              <a:rPr lang="en-US" sz="4400" dirty="0" smtClean="0"/>
              <a:t>+</a:t>
            </a:r>
            <a:br>
              <a:rPr lang="en-US" sz="4400" dirty="0" smtClean="0"/>
            </a:br>
            <a:r>
              <a:rPr lang="en-US" sz="4400" dirty="0" smtClean="0"/>
              <a:t> </a:t>
            </a:r>
            <a:br>
              <a:rPr lang="en-US" sz="4400" dirty="0" smtClean="0"/>
            </a:br>
            <a:r>
              <a:rPr lang="en-US" sz="4400" dirty="0" err="1" smtClean="0"/>
              <a:t>WebDriver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=</a:t>
            </a:r>
            <a:endParaRPr lang="en-US" sz="4400" dirty="0"/>
          </a:p>
        </p:txBody>
      </p:sp>
      <p:sp>
        <p:nvSpPr>
          <p:cNvPr id="8" name="Heart 7"/>
          <p:cNvSpPr/>
          <p:nvPr/>
        </p:nvSpPr>
        <p:spPr>
          <a:xfrm>
            <a:off x="3138900" y="4329336"/>
            <a:ext cx="2362200" cy="1676400"/>
          </a:xfrm>
          <a:prstGeom prst="heart">
            <a:avLst/>
          </a:prstGeom>
          <a:solidFill>
            <a:srgbClr val="F04E52"/>
          </a:solidFill>
          <a:ln>
            <a:solidFill>
              <a:srgbClr val="F04E5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1335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  <p:bldP spid="7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581400" y="1457325"/>
            <a:ext cx="2300288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26700" b="1" dirty="0" smtClean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charset="0"/>
              </a:rPr>
              <a:t>?</a:t>
            </a:r>
            <a:endParaRPr lang="en-US" sz="267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advTm="589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Vegard</a:t>
            </a:r>
            <a:r>
              <a:rPr lang="en-US" dirty="0" smtClean="0"/>
              <a:t> &amp; </a:t>
            </a:r>
            <a:r>
              <a:rPr lang="en-US" dirty="0" err="1" smtClean="0"/>
              <a:t>Øyvind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255" y="1422400"/>
            <a:ext cx="2399560" cy="2798688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5493" y="1422401"/>
            <a:ext cx="2398875" cy="279868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69255" y="4293096"/>
            <a:ext cx="3270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Vegard Hartmann</a:t>
            </a:r>
          </a:p>
          <a:p>
            <a:endParaRPr lang="nb-NO" dirty="0"/>
          </a:p>
          <a:p>
            <a:r>
              <a:rPr lang="nb-NO" dirty="0" smtClean="0"/>
              <a:t>@</a:t>
            </a:r>
            <a:r>
              <a:rPr lang="nb-NO" dirty="0" err="1" smtClean="0"/>
              <a:t>vegardhar</a:t>
            </a:r>
            <a:endParaRPr lang="nb-NO" dirty="0" smtClean="0"/>
          </a:p>
          <a:p>
            <a:r>
              <a:rPr lang="nb-NO" dirty="0" err="1" smtClean="0"/>
              <a:t>vegard.hartmann@gmail.com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5436096" y="4293096"/>
            <a:ext cx="2486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dirty="0" smtClean="0"/>
              <a:t>Øyvind </a:t>
            </a:r>
            <a:r>
              <a:rPr lang="nb-NO" dirty="0" err="1" smtClean="0"/>
              <a:t>Kvangardsnes</a:t>
            </a:r>
            <a:endParaRPr lang="nb-NO" dirty="0" smtClean="0"/>
          </a:p>
          <a:p>
            <a:pPr algn="r"/>
            <a:endParaRPr lang="nb-NO" dirty="0"/>
          </a:p>
          <a:p>
            <a:pPr algn="r"/>
            <a:r>
              <a:rPr lang="nb-NO" dirty="0" smtClean="0"/>
              <a:t>@</a:t>
            </a:r>
            <a:r>
              <a:rPr lang="nb-NO" dirty="0" err="1" smtClean="0"/>
              <a:t>kvangaball</a:t>
            </a:r>
            <a:endParaRPr lang="nb-NO" dirty="0" smtClean="0"/>
          </a:p>
          <a:p>
            <a:pPr algn="r"/>
            <a:r>
              <a:rPr lang="nb-NO" dirty="0" err="1" smtClean="0"/>
              <a:t>ok@bekk.no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5877272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hartmann</a:t>
            </a:r>
            <a:r>
              <a:rPr lang="nb-NO" dirty="0"/>
              <a:t>/</a:t>
            </a:r>
            <a:r>
              <a:rPr lang="nb-NO" dirty="0" err="1"/>
              <a:t>ClubZoneBook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3667060"/>
      </p:ext>
    </p:extLst>
  </p:cSld>
  <p:clrMapOvr>
    <a:masterClrMapping/>
  </p:clrMapOvr>
  <p:transition xmlns:p14="http://schemas.microsoft.com/office/powerpoint/2010/main" advTm="446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Grinder to the rescue!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lvl="1" indent="-3429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endParaRPr lang="en-US" sz="2700" dirty="0" smtClean="0">
              <a:solidFill>
                <a:srgbClr val="000000"/>
              </a:solidFill>
              <a:latin typeface="Arial" charset="0"/>
            </a:endParaRPr>
          </a:p>
          <a:p>
            <a:pPr marL="457200" lvl="1" indent="-342900">
              <a:lnSpc>
                <a:spcPct val="95000"/>
              </a:lnSpc>
              <a:spcBef>
                <a:spcPct val="0"/>
              </a:spcBef>
              <a:buClr>
                <a:srgbClr val="F04E52"/>
              </a:buClr>
              <a:buFont typeface="Wingdings" charset="2"/>
              <a:buChar char="§"/>
            </a:pPr>
            <a:r>
              <a:rPr lang="nb-NO" sz="2800" dirty="0" smtClean="0"/>
              <a:t>It´s Open Source </a:t>
            </a:r>
            <a:r>
              <a:rPr lang="nb-NO" sz="2800" dirty="0" err="1" smtClean="0"/>
              <a:t>on</a:t>
            </a:r>
            <a:r>
              <a:rPr lang="nb-NO" sz="2800" dirty="0" smtClean="0"/>
              <a:t> </a:t>
            </a:r>
            <a:r>
              <a:rPr lang="nb-NO" sz="2800" dirty="0" err="1" smtClean="0"/>
              <a:t>the</a:t>
            </a:r>
            <a:r>
              <a:rPr lang="nb-NO" sz="2800" dirty="0" smtClean="0"/>
              <a:t> BSD </a:t>
            </a:r>
            <a:r>
              <a:rPr lang="nb-NO" sz="2800" dirty="0" err="1" smtClean="0"/>
              <a:t>Licence</a:t>
            </a:r>
            <a:endParaRPr lang="nb-NO" sz="2800" dirty="0" smtClean="0"/>
          </a:p>
          <a:p>
            <a:pPr marL="457200" lvl="1" indent="-342900">
              <a:lnSpc>
                <a:spcPct val="95000"/>
              </a:lnSpc>
              <a:spcBef>
                <a:spcPct val="0"/>
              </a:spcBef>
              <a:buClr>
                <a:srgbClr val="F04E52"/>
              </a:buClr>
              <a:buFont typeface="Wingdings" charset="2"/>
              <a:buChar char="§"/>
            </a:pPr>
            <a:r>
              <a:rPr lang="nb-NO" sz="2800" dirty="0" smtClean="0"/>
              <a:t>Simple to </a:t>
            </a:r>
            <a:r>
              <a:rPr lang="nb-NO" sz="2800" dirty="0" err="1" smtClean="0"/>
              <a:t>use</a:t>
            </a:r>
            <a:endParaRPr lang="nb-NO" sz="2800" dirty="0" smtClean="0"/>
          </a:p>
          <a:p>
            <a:pPr marL="457200" lvl="1" indent="-342900">
              <a:lnSpc>
                <a:spcPct val="95000"/>
              </a:lnSpc>
              <a:spcBef>
                <a:spcPct val="0"/>
              </a:spcBef>
              <a:buClr>
                <a:srgbClr val="F04E52"/>
              </a:buClr>
              <a:buFont typeface="Wingdings" charset="2"/>
              <a:buChar char="§"/>
            </a:pPr>
            <a:r>
              <a:rPr lang="nb-NO" sz="2800" dirty="0" err="1" smtClean="0"/>
              <a:t>Quite</a:t>
            </a:r>
            <a:r>
              <a:rPr lang="nb-NO" sz="2800" dirty="0" smtClean="0"/>
              <a:t> </a:t>
            </a:r>
            <a:r>
              <a:rPr lang="nb-NO" sz="2800" dirty="0" err="1" smtClean="0"/>
              <a:t>easy</a:t>
            </a:r>
            <a:r>
              <a:rPr lang="nb-NO" sz="2800" dirty="0" smtClean="0"/>
              <a:t> to </a:t>
            </a:r>
            <a:r>
              <a:rPr lang="nb-NO" sz="2800" dirty="0" err="1" smtClean="0"/>
              <a:t>get</a:t>
            </a:r>
            <a:r>
              <a:rPr lang="nb-NO" sz="2800" dirty="0" smtClean="0"/>
              <a:t> </a:t>
            </a:r>
            <a:r>
              <a:rPr lang="nb-NO" sz="2800" dirty="0" err="1" smtClean="0"/>
              <a:t>started</a:t>
            </a:r>
            <a:endParaRPr lang="nb-NO" sz="2800" dirty="0" smtClean="0"/>
          </a:p>
          <a:p>
            <a:pPr marL="457200" lvl="1" indent="-342900">
              <a:lnSpc>
                <a:spcPct val="95000"/>
              </a:lnSpc>
              <a:spcBef>
                <a:spcPct val="0"/>
              </a:spcBef>
              <a:buClr>
                <a:srgbClr val="F04E52"/>
              </a:buClr>
              <a:buFont typeface="Wingdings" charset="2"/>
              <a:buChar char="§"/>
            </a:pPr>
            <a:r>
              <a:rPr lang="nb-NO" sz="2800" dirty="0" smtClean="0"/>
              <a:t>Has </a:t>
            </a:r>
            <a:r>
              <a:rPr lang="nb-NO" sz="2800" dirty="0" err="1" smtClean="0"/>
              <a:t>the</a:t>
            </a:r>
            <a:r>
              <a:rPr lang="nb-NO" sz="2800" dirty="0" smtClean="0"/>
              <a:t> </a:t>
            </a:r>
            <a:r>
              <a:rPr lang="nb-NO" sz="2800" dirty="0" err="1" smtClean="0"/>
              <a:t>features</a:t>
            </a:r>
            <a:r>
              <a:rPr lang="nb-NO" sz="2800" dirty="0" smtClean="0"/>
              <a:t> </a:t>
            </a:r>
            <a:r>
              <a:rPr lang="nb-NO" sz="2800" dirty="0" err="1" smtClean="0"/>
              <a:t>you</a:t>
            </a:r>
            <a:r>
              <a:rPr lang="nb-NO" sz="2800" dirty="0" smtClean="0"/>
              <a:t> </a:t>
            </a:r>
            <a:r>
              <a:rPr lang="nb-NO" sz="2800" dirty="0" err="1" smtClean="0"/>
              <a:t>need</a:t>
            </a:r>
            <a:endParaRPr lang="nb-NO" sz="2800" dirty="0" smtClean="0"/>
          </a:p>
          <a:p>
            <a:pPr marL="457200" lvl="1" indent="-342900">
              <a:lnSpc>
                <a:spcPct val="95000"/>
              </a:lnSpc>
              <a:spcBef>
                <a:spcPct val="0"/>
              </a:spcBef>
              <a:buClr>
                <a:srgbClr val="F04E52"/>
              </a:buClr>
              <a:buFont typeface="Wingdings" charset="2"/>
              <a:buChar char="§"/>
            </a:pPr>
            <a:r>
              <a:rPr lang="nb-NO" sz="2800" dirty="0" smtClean="0"/>
              <a:t>Supports </a:t>
            </a:r>
            <a:r>
              <a:rPr lang="nb-NO" sz="2800" dirty="0" err="1" smtClean="0"/>
              <a:t>scripting</a:t>
            </a:r>
            <a:r>
              <a:rPr lang="nb-NO" sz="2800" dirty="0" smtClean="0"/>
              <a:t> </a:t>
            </a:r>
            <a:r>
              <a:rPr lang="nb-NO" sz="2800" dirty="0" err="1" smtClean="0"/>
              <a:t>of</a:t>
            </a:r>
            <a:r>
              <a:rPr lang="nb-NO" sz="2800" dirty="0" smtClean="0"/>
              <a:t> tests</a:t>
            </a:r>
          </a:p>
          <a:p>
            <a:pPr marL="457200" lvl="1" indent="-342900">
              <a:lnSpc>
                <a:spcPct val="95000"/>
              </a:lnSpc>
              <a:spcBef>
                <a:spcPct val="0"/>
              </a:spcBef>
              <a:buClr>
                <a:srgbClr val="F04E52"/>
              </a:buClr>
              <a:buFont typeface="Wingdings" charset="2"/>
              <a:buChar char="§"/>
            </a:pPr>
            <a:r>
              <a:rPr lang="nb-NO" sz="2800" dirty="0" err="1" smtClean="0"/>
              <a:t>Can</a:t>
            </a:r>
            <a:r>
              <a:rPr lang="nb-NO" sz="2800" dirty="0" smtClean="0"/>
              <a:t> be run </a:t>
            </a:r>
            <a:r>
              <a:rPr lang="nb-NO" sz="2800" dirty="0" err="1" smtClean="0"/>
              <a:t>distributed</a:t>
            </a:r>
            <a:endParaRPr lang="nb-NO" sz="2800" dirty="0" smtClean="0"/>
          </a:p>
          <a:p>
            <a:pPr marL="457200" lvl="1" indent="-342900">
              <a:lnSpc>
                <a:spcPct val="95000"/>
              </a:lnSpc>
              <a:spcBef>
                <a:spcPct val="0"/>
              </a:spcBef>
              <a:buClr>
                <a:srgbClr val="F04E52"/>
              </a:buClr>
              <a:buFont typeface="Wingdings" charset="2"/>
              <a:buChar char="§"/>
            </a:pPr>
            <a:endParaRPr lang="nb-NO" sz="2800" dirty="0" smtClean="0"/>
          </a:p>
        </p:txBody>
      </p:sp>
    </p:spTree>
    <p:extLst>
      <p:ext uri="{BB962C8B-B14F-4D97-AF65-F5344CB8AC3E}">
        <p14:creationId xmlns:p14="http://schemas.microsoft.com/office/powerpoint/2010/main" val="39904924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1-11-15 at 13.28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5" y="188640"/>
            <a:ext cx="8693233" cy="9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946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1-11-15 at 13.31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50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70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00" y="3810000"/>
            <a:ext cx="8640000" cy="720000"/>
          </a:xfrm>
        </p:spPr>
        <p:txBody>
          <a:bodyPr/>
          <a:lstStyle/>
          <a:p>
            <a:pPr algn="ctr"/>
            <a:r>
              <a:rPr lang="en-US" sz="3600" dirty="0" smtClean="0"/>
              <a:t>Demo: Grinder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Side </a:t>
            </a:r>
            <a:fld id="{0C342036-F52B-48FD-A090-765F7E4C887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grinder_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116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6.8|2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4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44.6|7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presentasjon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857362"/>
      </a:accent1>
      <a:accent2>
        <a:srgbClr val="CBC0B7"/>
      </a:accent2>
      <a:accent3>
        <a:srgbClr val="DAD6CB"/>
      </a:accent3>
      <a:accent4>
        <a:srgbClr val="106470"/>
      </a:accent4>
      <a:accent5>
        <a:srgbClr val="82AEB6"/>
      </a:accent5>
      <a:accent6>
        <a:srgbClr val="A2C7CA"/>
      </a:accent6>
      <a:hlink>
        <a:srgbClr val="847363"/>
      </a:hlink>
      <a:folHlink>
        <a:srgbClr val="C9BFB5"/>
      </a:folHlink>
    </a:clrScheme>
    <a:fontScheme name="BEKK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703</Words>
  <Application>Microsoft Macintosh PowerPoint</Application>
  <PresentationFormat>On-screen Show (4:3)</PresentationFormat>
  <Paragraphs>262</Paragraphs>
  <Slides>53</Slides>
  <Notes>9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presentasjon</vt:lpstr>
      <vt:lpstr>Agile Testing Days 2011</vt:lpstr>
      <vt:lpstr>Vegard &amp; Øyvind</vt:lpstr>
      <vt:lpstr>Challenges with loadtesting</vt:lpstr>
      <vt:lpstr>Help!! Loadtesting WTF?</vt:lpstr>
      <vt:lpstr>Help! Performance WTF???</vt:lpstr>
      <vt:lpstr>Grinder to the rescue!</vt:lpstr>
      <vt:lpstr>PowerPoint Presentation</vt:lpstr>
      <vt:lpstr>PowerPoint Presentation</vt:lpstr>
      <vt:lpstr>Demo: Grinder</vt:lpstr>
      <vt:lpstr>Challenges with loadtesting</vt:lpstr>
      <vt:lpstr>Case: JavaZoneBook</vt:lpstr>
      <vt:lpstr>PowerPoint Presentation</vt:lpstr>
      <vt:lpstr>Webtests? WTF???</vt:lpstr>
      <vt:lpstr>Tried it: Recorders</vt:lpstr>
      <vt:lpstr>Fragile</vt:lpstr>
      <vt:lpstr>Example</vt:lpstr>
      <vt:lpstr>Unstable</vt:lpstr>
      <vt:lpstr>How?</vt:lpstr>
      <vt:lpstr>How?</vt:lpstr>
      <vt:lpstr>How?</vt:lpstr>
      <vt:lpstr>How?</vt:lpstr>
      <vt:lpstr>WebDriver/Selenium 2</vt:lpstr>
      <vt:lpstr>Example: WebDriver</vt:lpstr>
      <vt:lpstr>3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the tests!</vt:lpstr>
      <vt:lpstr>PowerPoint Presentation</vt:lpstr>
      <vt:lpstr>Challenges with loadtesting</vt:lpstr>
      <vt:lpstr>Grinder +  WebDriver = 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Grinder   +   WebDriver  =</vt:lpstr>
      <vt:lpstr>Demo:  Grinder + WebDriver</vt:lpstr>
      <vt:lpstr>PowerPoint Presentation</vt:lpstr>
      <vt:lpstr>Challenges with loadtesting</vt:lpstr>
      <vt:lpstr>Continuous loadtesting</vt:lpstr>
      <vt:lpstr>Example:  Continuous load testing with Jenkins Grinder plugin</vt:lpstr>
      <vt:lpstr>Ingredients</vt:lpstr>
      <vt:lpstr>Loadtests with Jenkins</vt:lpstr>
      <vt:lpstr>Jenkins Grinder plugin</vt:lpstr>
      <vt:lpstr>Jenkins Grinder plugin</vt:lpstr>
      <vt:lpstr>Challenges with loadtesting</vt:lpstr>
      <vt:lpstr>PowerPoint Presentation</vt:lpstr>
      <vt:lpstr>PowerPoint Presentation</vt:lpstr>
      <vt:lpstr>Vegard &amp; Øyvind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2010-09-04T18:49:58Z</dcterms:created>
  <dcterms:modified xsi:type="dcterms:W3CDTF">2011-11-18T18:13:29Z</dcterms:modified>
</cp:coreProperties>
</file>